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 id="2147483665" r:id="rId3"/>
    <p:sldMasterId id="2147483677" r:id="rId4"/>
    <p:sldMasterId id="2147483689" r:id="rId5"/>
  </p:sldMasterIdLst>
  <p:notesMasterIdLst>
    <p:notesMasterId r:id="rId53"/>
  </p:notesMasterIdLst>
  <p:handoutMasterIdLst>
    <p:handoutMasterId r:id="rId54"/>
  </p:handoutMasterIdLst>
  <p:sldIdLst>
    <p:sldId id="282" r:id="rId6"/>
    <p:sldId id="785" r:id="rId7"/>
    <p:sldId id="807" r:id="rId8"/>
    <p:sldId id="786" r:id="rId9"/>
    <p:sldId id="787" r:id="rId10"/>
    <p:sldId id="808" r:id="rId11"/>
    <p:sldId id="306" r:id="rId12"/>
    <p:sldId id="820" r:id="rId13"/>
    <p:sldId id="313" r:id="rId14"/>
    <p:sldId id="329" r:id="rId15"/>
    <p:sldId id="330" r:id="rId16"/>
    <p:sldId id="812" r:id="rId17"/>
    <p:sldId id="319" r:id="rId18"/>
    <p:sldId id="256" r:id="rId19"/>
    <p:sldId id="341" r:id="rId20"/>
    <p:sldId id="342" r:id="rId21"/>
    <p:sldId id="258" r:id="rId22"/>
    <p:sldId id="343" r:id="rId23"/>
    <p:sldId id="344" r:id="rId24"/>
    <p:sldId id="261" r:id="rId25"/>
    <p:sldId id="309" r:id="rId26"/>
    <p:sldId id="310" r:id="rId27"/>
    <p:sldId id="262" r:id="rId28"/>
    <p:sldId id="321" r:id="rId29"/>
    <p:sldId id="270" r:id="rId30"/>
    <p:sldId id="323" r:id="rId31"/>
    <p:sldId id="271" r:id="rId32"/>
    <p:sldId id="810" r:id="rId33"/>
    <p:sldId id="813" r:id="rId34"/>
    <p:sldId id="814" r:id="rId35"/>
    <p:sldId id="816" r:id="rId36"/>
    <p:sldId id="817" r:id="rId37"/>
    <p:sldId id="818" r:id="rId38"/>
    <p:sldId id="819" r:id="rId39"/>
    <p:sldId id="821" r:id="rId40"/>
    <p:sldId id="827" r:id="rId41"/>
    <p:sldId id="822" r:id="rId42"/>
    <p:sldId id="828" r:id="rId43"/>
    <p:sldId id="823" r:id="rId44"/>
    <p:sldId id="824" r:id="rId45"/>
    <p:sldId id="829" r:id="rId46"/>
    <p:sldId id="825" r:id="rId47"/>
    <p:sldId id="826" r:id="rId48"/>
    <p:sldId id="377" r:id="rId49"/>
    <p:sldId id="277" r:id="rId50"/>
    <p:sldId id="259" r:id="rId51"/>
    <p:sldId id="811" r:id="rId5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4" userDrawn="1">
          <p15:clr>
            <a:srgbClr val="A4A3A4"/>
          </p15:clr>
        </p15:guide>
        <p15:guide id="2" pos="2254" userDrawn="1">
          <p15:clr>
            <a:srgbClr val="A4A3A4"/>
          </p15:clr>
        </p15:guide>
        <p15:guide id="3" orient="horz" pos="3024" userDrawn="1">
          <p15:clr>
            <a:srgbClr val="A4A3A4"/>
          </p15:clr>
        </p15:guide>
        <p15:guide id="4"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524" autoAdjust="0"/>
  </p:normalViewPr>
  <p:slideViewPr>
    <p:cSldViewPr>
      <p:cViewPr varScale="1">
        <p:scale>
          <a:sx n="114" d="100"/>
          <a:sy n="114" d="100"/>
        </p:scale>
        <p:origin x="896" y="17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684"/>
    </p:cViewPr>
  </p:sorterViewPr>
  <p:notesViewPr>
    <p:cSldViewPr>
      <p:cViewPr varScale="1">
        <p:scale>
          <a:sx n="51" d="100"/>
          <a:sy n="51" d="100"/>
        </p:scale>
        <p:origin x="2814" y="96"/>
      </p:cViewPr>
      <p:guideLst>
        <p:guide orient="horz" pos="2974"/>
        <p:guide pos="2254"/>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1D476-BD67-BF4A-83FC-B7DC5F878C58}" type="doc">
      <dgm:prSet loTypeId="urn:microsoft.com/office/officeart/2005/8/layout/equation2" loCatId="" qsTypeId="urn:microsoft.com/office/officeart/2005/8/quickstyle/simple1" qsCatId="simple" csTypeId="urn:microsoft.com/office/officeart/2005/8/colors/accent0_1" csCatId="mainScheme" phldr="0"/>
      <dgm:spPr/>
    </dgm:pt>
    <dgm:pt modelId="{0AFD99FF-ED97-014F-A94B-43D2B36DA528}">
      <dgm:prSet phldrT="[Text]" phldr="1"/>
      <dgm:spPr/>
      <dgm:t>
        <a:bodyPr/>
        <a:lstStyle/>
        <a:p>
          <a:endParaRPr lang="en-US"/>
        </a:p>
      </dgm:t>
    </dgm:pt>
    <dgm:pt modelId="{C3EA3658-C33F-834C-B188-AC6DF5EEF55E}" type="parTrans" cxnId="{55C9A397-3316-DA40-A384-C0621C69CDC7}">
      <dgm:prSet/>
      <dgm:spPr/>
      <dgm:t>
        <a:bodyPr/>
        <a:lstStyle/>
        <a:p>
          <a:endParaRPr lang="en-US"/>
        </a:p>
      </dgm:t>
    </dgm:pt>
    <dgm:pt modelId="{64FB2FA1-7844-EF4B-B48E-3604482140D8}" type="sibTrans" cxnId="{55C9A397-3316-DA40-A384-C0621C69CDC7}">
      <dgm:prSet/>
      <dgm:spPr/>
      <dgm:t>
        <a:bodyPr/>
        <a:lstStyle/>
        <a:p>
          <a:endParaRPr lang="en-US"/>
        </a:p>
      </dgm:t>
    </dgm:pt>
    <dgm:pt modelId="{672595EA-95D6-194F-BD1D-A18C53E22879}">
      <dgm:prSet phldrT="[Text]" phldr="1"/>
      <dgm:spPr/>
      <dgm:t>
        <a:bodyPr/>
        <a:lstStyle/>
        <a:p>
          <a:endParaRPr lang="en-US"/>
        </a:p>
      </dgm:t>
    </dgm:pt>
    <dgm:pt modelId="{9E1646A3-4CDC-224C-9AA2-94A2AB6D6472}" type="parTrans" cxnId="{EBFED351-37A3-D14E-8823-0D1E3F81E49B}">
      <dgm:prSet/>
      <dgm:spPr/>
      <dgm:t>
        <a:bodyPr/>
        <a:lstStyle/>
        <a:p>
          <a:endParaRPr lang="en-US"/>
        </a:p>
      </dgm:t>
    </dgm:pt>
    <dgm:pt modelId="{4070D193-3E5C-EE4C-8A98-58F5FA2EE0D8}" type="sibTrans" cxnId="{EBFED351-37A3-D14E-8823-0D1E3F81E49B}">
      <dgm:prSet/>
      <dgm:spPr/>
      <dgm:t>
        <a:bodyPr/>
        <a:lstStyle/>
        <a:p>
          <a:endParaRPr lang="en-US"/>
        </a:p>
      </dgm:t>
    </dgm:pt>
    <dgm:pt modelId="{C6174400-5823-7343-A1E7-2AEF28D87839}">
      <dgm:prSet phldrT="[Text]" phldr="1"/>
      <dgm:spPr/>
      <dgm:t>
        <a:bodyPr/>
        <a:lstStyle/>
        <a:p>
          <a:endParaRPr lang="en-US"/>
        </a:p>
      </dgm:t>
    </dgm:pt>
    <dgm:pt modelId="{42DC1F24-4628-D245-87A9-0460C56697A5}" type="parTrans" cxnId="{5EDC5670-16FA-7B4A-930E-8F00219B9508}">
      <dgm:prSet/>
      <dgm:spPr/>
      <dgm:t>
        <a:bodyPr/>
        <a:lstStyle/>
        <a:p>
          <a:endParaRPr lang="en-US"/>
        </a:p>
      </dgm:t>
    </dgm:pt>
    <dgm:pt modelId="{8B402C3D-51A0-4840-A710-8F2449520EB1}" type="sibTrans" cxnId="{5EDC5670-16FA-7B4A-930E-8F00219B9508}">
      <dgm:prSet/>
      <dgm:spPr/>
      <dgm:t>
        <a:bodyPr/>
        <a:lstStyle/>
        <a:p>
          <a:endParaRPr lang="en-US"/>
        </a:p>
      </dgm:t>
    </dgm:pt>
    <dgm:pt modelId="{517ADAA7-9A5F-0748-9F5E-0EE0C76A2A34}" type="pres">
      <dgm:prSet presAssocID="{5351D476-BD67-BF4A-83FC-B7DC5F878C58}" presName="Name0" presStyleCnt="0">
        <dgm:presLayoutVars>
          <dgm:dir/>
          <dgm:resizeHandles val="exact"/>
        </dgm:presLayoutVars>
      </dgm:prSet>
      <dgm:spPr/>
    </dgm:pt>
    <dgm:pt modelId="{156085F6-B0DC-4F42-A654-962E6FD02CAE}" type="pres">
      <dgm:prSet presAssocID="{5351D476-BD67-BF4A-83FC-B7DC5F878C58}" presName="vNodes" presStyleCnt="0"/>
      <dgm:spPr/>
    </dgm:pt>
    <dgm:pt modelId="{361E6FB1-8842-F34F-87CC-113E9E60D3CC}" type="pres">
      <dgm:prSet presAssocID="{0AFD99FF-ED97-014F-A94B-43D2B36DA528}" presName="node" presStyleLbl="node1" presStyleIdx="0" presStyleCnt="3">
        <dgm:presLayoutVars>
          <dgm:bulletEnabled val="1"/>
        </dgm:presLayoutVars>
      </dgm:prSet>
      <dgm:spPr/>
    </dgm:pt>
    <dgm:pt modelId="{7D2D45F3-FF9A-5546-AF89-287045B1C425}" type="pres">
      <dgm:prSet presAssocID="{64FB2FA1-7844-EF4B-B48E-3604482140D8}" presName="spacerT" presStyleCnt="0"/>
      <dgm:spPr/>
    </dgm:pt>
    <dgm:pt modelId="{6AB27599-023A-9941-B614-BDF056D3EF3C}" type="pres">
      <dgm:prSet presAssocID="{64FB2FA1-7844-EF4B-B48E-3604482140D8}" presName="sibTrans" presStyleLbl="sibTrans2D1" presStyleIdx="0" presStyleCnt="2"/>
      <dgm:spPr/>
    </dgm:pt>
    <dgm:pt modelId="{74621E77-597D-4F4F-B9D2-36BB3491F2FD}" type="pres">
      <dgm:prSet presAssocID="{64FB2FA1-7844-EF4B-B48E-3604482140D8}" presName="spacerB" presStyleCnt="0"/>
      <dgm:spPr/>
    </dgm:pt>
    <dgm:pt modelId="{939F6917-F8E6-FB4C-8860-87B3AC0D88E0}" type="pres">
      <dgm:prSet presAssocID="{672595EA-95D6-194F-BD1D-A18C53E22879}" presName="node" presStyleLbl="node1" presStyleIdx="1" presStyleCnt="3">
        <dgm:presLayoutVars>
          <dgm:bulletEnabled val="1"/>
        </dgm:presLayoutVars>
      </dgm:prSet>
      <dgm:spPr/>
    </dgm:pt>
    <dgm:pt modelId="{3853A3AB-5CFA-1A4F-9BF3-1586F79699DD}" type="pres">
      <dgm:prSet presAssocID="{5351D476-BD67-BF4A-83FC-B7DC5F878C58}" presName="sibTransLast" presStyleLbl="sibTrans2D1" presStyleIdx="1" presStyleCnt="2"/>
      <dgm:spPr/>
    </dgm:pt>
    <dgm:pt modelId="{10DCF802-80FF-F549-A3AA-EFF65404AE7B}" type="pres">
      <dgm:prSet presAssocID="{5351D476-BD67-BF4A-83FC-B7DC5F878C58}" presName="connectorText" presStyleLbl="sibTrans2D1" presStyleIdx="1" presStyleCnt="2"/>
      <dgm:spPr/>
    </dgm:pt>
    <dgm:pt modelId="{EE6FD888-297D-FF48-B7B2-AAB289BE3256}" type="pres">
      <dgm:prSet presAssocID="{5351D476-BD67-BF4A-83FC-B7DC5F878C58}" presName="lastNode" presStyleLbl="node1" presStyleIdx="2" presStyleCnt="3">
        <dgm:presLayoutVars>
          <dgm:bulletEnabled val="1"/>
        </dgm:presLayoutVars>
      </dgm:prSet>
      <dgm:spPr/>
    </dgm:pt>
  </dgm:ptLst>
  <dgm:cxnLst>
    <dgm:cxn modelId="{F1706E0E-D2BF-2F47-8D87-0EA0A7CD4E55}" type="presOf" srcId="{672595EA-95D6-194F-BD1D-A18C53E22879}" destId="{939F6917-F8E6-FB4C-8860-87B3AC0D88E0}" srcOrd="0" destOrd="0" presId="urn:microsoft.com/office/officeart/2005/8/layout/equation2"/>
    <dgm:cxn modelId="{D143393F-25AC-B840-A174-9538548A6722}" type="presOf" srcId="{64FB2FA1-7844-EF4B-B48E-3604482140D8}" destId="{6AB27599-023A-9941-B614-BDF056D3EF3C}" srcOrd="0" destOrd="0" presId="urn:microsoft.com/office/officeart/2005/8/layout/equation2"/>
    <dgm:cxn modelId="{EBFED351-37A3-D14E-8823-0D1E3F81E49B}" srcId="{5351D476-BD67-BF4A-83FC-B7DC5F878C58}" destId="{672595EA-95D6-194F-BD1D-A18C53E22879}" srcOrd="1" destOrd="0" parTransId="{9E1646A3-4CDC-224C-9AA2-94A2AB6D6472}" sibTransId="{4070D193-3E5C-EE4C-8A98-58F5FA2EE0D8}"/>
    <dgm:cxn modelId="{7479CE59-9A02-9E43-B109-C06564E18BD6}" type="presOf" srcId="{5351D476-BD67-BF4A-83FC-B7DC5F878C58}" destId="{517ADAA7-9A5F-0748-9F5E-0EE0C76A2A34}" srcOrd="0" destOrd="0" presId="urn:microsoft.com/office/officeart/2005/8/layout/equation2"/>
    <dgm:cxn modelId="{5EDC5670-16FA-7B4A-930E-8F00219B9508}" srcId="{5351D476-BD67-BF4A-83FC-B7DC5F878C58}" destId="{C6174400-5823-7343-A1E7-2AEF28D87839}" srcOrd="2" destOrd="0" parTransId="{42DC1F24-4628-D245-87A9-0460C56697A5}" sibTransId="{8B402C3D-51A0-4840-A710-8F2449520EB1}"/>
    <dgm:cxn modelId="{93589082-DE91-5D45-829F-8C1294AFE544}" type="presOf" srcId="{4070D193-3E5C-EE4C-8A98-58F5FA2EE0D8}" destId="{3853A3AB-5CFA-1A4F-9BF3-1586F79699DD}" srcOrd="0" destOrd="0" presId="urn:microsoft.com/office/officeart/2005/8/layout/equation2"/>
    <dgm:cxn modelId="{55C9A397-3316-DA40-A384-C0621C69CDC7}" srcId="{5351D476-BD67-BF4A-83FC-B7DC5F878C58}" destId="{0AFD99FF-ED97-014F-A94B-43D2B36DA528}" srcOrd="0" destOrd="0" parTransId="{C3EA3658-C33F-834C-B188-AC6DF5EEF55E}" sibTransId="{64FB2FA1-7844-EF4B-B48E-3604482140D8}"/>
    <dgm:cxn modelId="{D12D6DB6-3EF4-514A-B21C-2088694B4E91}" type="presOf" srcId="{C6174400-5823-7343-A1E7-2AEF28D87839}" destId="{EE6FD888-297D-FF48-B7B2-AAB289BE3256}" srcOrd="0" destOrd="0" presId="urn:microsoft.com/office/officeart/2005/8/layout/equation2"/>
    <dgm:cxn modelId="{C5EBFADC-A51D-5C4C-8A26-BCFDFAFD562D}" type="presOf" srcId="{4070D193-3E5C-EE4C-8A98-58F5FA2EE0D8}" destId="{10DCF802-80FF-F549-A3AA-EFF65404AE7B}" srcOrd="1" destOrd="0" presId="urn:microsoft.com/office/officeart/2005/8/layout/equation2"/>
    <dgm:cxn modelId="{BF5DAEF4-5B55-D544-AA21-57A3EA9A1113}" type="presOf" srcId="{0AFD99FF-ED97-014F-A94B-43D2B36DA528}" destId="{361E6FB1-8842-F34F-87CC-113E9E60D3CC}" srcOrd="0" destOrd="0" presId="urn:microsoft.com/office/officeart/2005/8/layout/equation2"/>
    <dgm:cxn modelId="{BA809277-0FEA-9941-92F3-E71EA01AFEF7}" type="presParOf" srcId="{517ADAA7-9A5F-0748-9F5E-0EE0C76A2A34}" destId="{156085F6-B0DC-4F42-A654-962E6FD02CAE}" srcOrd="0" destOrd="0" presId="urn:microsoft.com/office/officeart/2005/8/layout/equation2"/>
    <dgm:cxn modelId="{D58E305C-4142-AC47-A511-A4E31EC9321F}" type="presParOf" srcId="{156085F6-B0DC-4F42-A654-962E6FD02CAE}" destId="{361E6FB1-8842-F34F-87CC-113E9E60D3CC}" srcOrd="0" destOrd="0" presId="urn:microsoft.com/office/officeart/2005/8/layout/equation2"/>
    <dgm:cxn modelId="{6FD0DA25-E4C9-0840-A5A0-D0CD44CCDD65}" type="presParOf" srcId="{156085F6-B0DC-4F42-A654-962E6FD02CAE}" destId="{7D2D45F3-FF9A-5546-AF89-287045B1C425}" srcOrd="1" destOrd="0" presId="urn:microsoft.com/office/officeart/2005/8/layout/equation2"/>
    <dgm:cxn modelId="{46AFBB0E-07BB-6742-A214-437E24EEA662}" type="presParOf" srcId="{156085F6-B0DC-4F42-A654-962E6FD02CAE}" destId="{6AB27599-023A-9941-B614-BDF056D3EF3C}" srcOrd="2" destOrd="0" presId="urn:microsoft.com/office/officeart/2005/8/layout/equation2"/>
    <dgm:cxn modelId="{48F5BFCA-1047-1B4A-9C59-C178E5FA9AC2}" type="presParOf" srcId="{156085F6-B0DC-4F42-A654-962E6FD02CAE}" destId="{74621E77-597D-4F4F-B9D2-36BB3491F2FD}" srcOrd="3" destOrd="0" presId="urn:microsoft.com/office/officeart/2005/8/layout/equation2"/>
    <dgm:cxn modelId="{277078A5-7AC8-3F44-8C9E-23830C6C2FB4}" type="presParOf" srcId="{156085F6-B0DC-4F42-A654-962E6FD02CAE}" destId="{939F6917-F8E6-FB4C-8860-87B3AC0D88E0}" srcOrd="4" destOrd="0" presId="urn:microsoft.com/office/officeart/2005/8/layout/equation2"/>
    <dgm:cxn modelId="{7813821C-5985-B946-BBBE-F433FF922848}" type="presParOf" srcId="{517ADAA7-9A5F-0748-9F5E-0EE0C76A2A34}" destId="{3853A3AB-5CFA-1A4F-9BF3-1586F79699DD}" srcOrd="1" destOrd="0" presId="urn:microsoft.com/office/officeart/2005/8/layout/equation2"/>
    <dgm:cxn modelId="{93B719A8-72D7-704B-A788-F023D4C6C10B}" type="presParOf" srcId="{3853A3AB-5CFA-1A4F-9BF3-1586F79699DD}" destId="{10DCF802-80FF-F549-A3AA-EFF65404AE7B}" srcOrd="0" destOrd="0" presId="urn:microsoft.com/office/officeart/2005/8/layout/equation2"/>
    <dgm:cxn modelId="{6365C545-74AA-8A4C-ACB1-60B0DC56013B}" type="presParOf" srcId="{517ADAA7-9A5F-0748-9F5E-0EE0C76A2A34}" destId="{EE6FD888-297D-FF48-B7B2-AAB289BE325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4B3DD-A1A7-E540-8BFC-DA19B3B45103}" type="doc">
      <dgm:prSet loTypeId="urn:microsoft.com/office/officeart/2005/8/layout/radial4" loCatId="" qsTypeId="urn:microsoft.com/office/officeart/2005/8/quickstyle/simple1" qsCatId="simple" csTypeId="urn:microsoft.com/office/officeart/2005/8/colors/accent0_1" csCatId="mainScheme" phldr="1"/>
      <dgm:spPr/>
      <dgm:t>
        <a:bodyPr/>
        <a:lstStyle/>
        <a:p>
          <a:endParaRPr lang="en-US"/>
        </a:p>
      </dgm:t>
    </dgm:pt>
    <dgm:pt modelId="{18AB028B-A448-0045-8DBC-8AF360F96C9B}">
      <dgm:prSet phldrT="[Text]"/>
      <dgm:spPr/>
      <dgm:t>
        <a:bodyPr/>
        <a:lstStyle/>
        <a:p>
          <a:pPr rtl="0"/>
          <a:r>
            <a:rPr lang="en-US" dirty="0"/>
            <a:t>AWS</a:t>
          </a:r>
        </a:p>
      </dgm:t>
    </dgm:pt>
    <dgm:pt modelId="{49A038E3-7835-FB4F-863F-98422D7E458A}" type="parTrans" cxnId="{FFCE5ACF-EEAE-B04B-8C57-D6357B797FE2}">
      <dgm:prSet/>
      <dgm:spPr/>
      <dgm:t>
        <a:bodyPr/>
        <a:lstStyle/>
        <a:p>
          <a:endParaRPr lang="en-US"/>
        </a:p>
      </dgm:t>
    </dgm:pt>
    <dgm:pt modelId="{CF98FC5F-C40C-394C-84A1-E0502E9E8D90}" type="sibTrans" cxnId="{FFCE5ACF-EEAE-B04B-8C57-D6357B797FE2}">
      <dgm:prSet/>
      <dgm:spPr/>
      <dgm:t>
        <a:bodyPr/>
        <a:lstStyle/>
        <a:p>
          <a:endParaRPr lang="en-US"/>
        </a:p>
      </dgm:t>
    </dgm:pt>
    <dgm:pt modelId="{A63B9E03-F20A-0245-9F69-B9BAC4A7DE76}">
      <dgm:prSet phldrT="[Text]"/>
      <dgm:spPr/>
      <dgm:t>
        <a:bodyPr/>
        <a:lstStyle/>
        <a:p>
          <a:pPr rtl="0"/>
          <a:r>
            <a:rPr lang="en-US" dirty="0"/>
            <a:t>Updating and patching</a:t>
          </a:r>
        </a:p>
      </dgm:t>
    </dgm:pt>
    <dgm:pt modelId="{1E2F436D-1DEC-A948-B2BC-747447389605}" type="parTrans" cxnId="{B5DD3FD2-58E5-024E-97C8-00C41B1B208F}">
      <dgm:prSet/>
      <dgm:spPr/>
      <dgm:t>
        <a:bodyPr/>
        <a:lstStyle/>
        <a:p>
          <a:endParaRPr lang="en-US"/>
        </a:p>
      </dgm:t>
    </dgm:pt>
    <dgm:pt modelId="{643F81DB-BAF4-9944-8251-2F7AD6F0EB78}" type="sibTrans" cxnId="{B5DD3FD2-58E5-024E-97C8-00C41B1B208F}">
      <dgm:prSet/>
      <dgm:spPr/>
      <dgm:t>
        <a:bodyPr/>
        <a:lstStyle/>
        <a:p>
          <a:endParaRPr lang="en-US"/>
        </a:p>
      </dgm:t>
    </dgm:pt>
    <dgm:pt modelId="{F29F5BA4-6576-D147-944E-3760C1A50DBF}">
      <dgm:prSet phldrT="[Text]"/>
      <dgm:spPr/>
      <dgm:t>
        <a:bodyPr/>
        <a:lstStyle/>
        <a:p>
          <a:pPr rtl="0"/>
          <a:r>
            <a:rPr lang="en-US" dirty="0"/>
            <a:t>Allocating additional servers</a:t>
          </a:r>
        </a:p>
      </dgm:t>
    </dgm:pt>
    <dgm:pt modelId="{3AB5DCF0-8429-394E-A832-CC32C87D3797}" type="parTrans" cxnId="{D70CC16F-E2DD-5B4D-85EC-6785F2448943}">
      <dgm:prSet/>
      <dgm:spPr/>
      <dgm:t>
        <a:bodyPr/>
        <a:lstStyle/>
        <a:p>
          <a:endParaRPr lang="en-US"/>
        </a:p>
      </dgm:t>
    </dgm:pt>
    <dgm:pt modelId="{78A7B1DA-91B4-114E-888F-F3A4B4A25338}" type="sibTrans" cxnId="{D70CC16F-E2DD-5B4D-85EC-6785F2448943}">
      <dgm:prSet/>
      <dgm:spPr/>
      <dgm:t>
        <a:bodyPr/>
        <a:lstStyle/>
        <a:p>
          <a:endParaRPr lang="en-US"/>
        </a:p>
      </dgm:t>
    </dgm:pt>
    <dgm:pt modelId="{BBEB956D-A63C-7D43-98B1-6B71D9F1C9E4}">
      <dgm:prSet phldrT="[Text]"/>
      <dgm:spPr/>
      <dgm:t>
        <a:bodyPr/>
        <a:lstStyle/>
        <a:p>
          <a:pPr rtl="0"/>
          <a:r>
            <a:rPr lang="en-US" dirty="0"/>
            <a:t>Managing Redis</a:t>
          </a:r>
        </a:p>
      </dgm:t>
    </dgm:pt>
    <dgm:pt modelId="{9CEAB839-B386-E64D-9CE7-00BD84AEFB0F}" type="parTrans" cxnId="{8D9EA0F6-35B0-C44C-8206-6367FE8A9263}">
      <dgm:prSet/>
      <dgm:spPr/>
      <dgm:t>
        <a:bodyPr/>
        <a:lstStyle/>
        <a:p>
          <a:endParaRPr lang="en-US"/>
        </a:p>
      </dgm:t>
    </dgm:pt>
    <dgm:pt modelId="{10083780-713A-DD45-B6E6-EBD2ADBC0792}" type="sibTrans" cxnId="{8D9EA0F6-35B0-C44C-8206-6367FE8A9263}">
      <dgm:prSet/>
      <dgm:spPr/>
      <dgm:t>
        <a:bodyPr/>
        <a:lstStyle/>
        <a:p>
          <a:endParaRPr lang="en-US"/>
        </a:p>
      </dgm:t>
    </dgm:pt>
    <dgm:pt modelId="{4F5157FE-0A88-B34A-8BDF-D7D4D38A31EF}" type="pres">
      <dgm:prSet presAssocID="{8094B3DD-A1A7-E540-8BFC-DA19B3B45103}" presName="cycle" presStyleCnt="0">
        <dgm:presLayoutVars>
          <dgm:chMax val="1"/>
          <dgm:dir/>
          <dgm:animLvl val="ctr"/>
          <dgm:resizeHandles val="exact"/>
        </dgm:presLayoutVars>
      </dgm:prSet>
      <dgm:spPr/>
    </dgm:pt>
    <dgm:pt modelId="{5DA5DA72-BC6C-424F-8313-5E5947DA3407}" type="pres">
      <dgm:prSet presAssocID="{18AB028B-A448-0045-8DBC-8AF360F96C9B}" presName="centerShape" presStyleLbl="node0" presStyleIdx="0" presStyleCnt="1"/>
      <dgm:spPr/>
    </dgm:pt>
    <dgm:pt modelId="{E5F521C3-C910-A24E-9F54-0C0F60886400}" type="pres">
      <dgm:prSet presAssocID="{1E2F436D-1DEC-A948-B2BC-747447389605}" presName="parTrans" presStyleLbl="bgSibTrans2D1" presStyleIdx="0" presStyleCnt="3"/>
      <dgm:spPr/>
    </dgm:pt>
    <dgm:pt modelId="{BB36ED58-F5C3-4041-8274-1D983A38973A}" type="pres">
      <dgm:prSet presAssocID="{A63B9E03-F20A-0245-9F69-B9BAC4A7DE76}" presName="node" presStyleLbl="node1" presStyleIdx="0" presStyleCnt="3">
        <dgm:presLayoutVars>
          <dgm:bulletEnabled val="1"/>
        </dgm:presLayoutVars>
      </dgm:prSet>
      <dgm:spPr/>
    </dgm:pt>
    <dgm:pt modelId="{16C30383-ACEC-AD43-95BD-CF09885C9154}" type="pres">
      <dgm:prSet presAssocID="{3AB5DCF0-8429-394E-A832-CC32C87D3797}" presName="parTrans" presStyleLbl="bgSibTrans2D1" presStyleIdx="1" presStyleCnt="3"/>
      <dgm:spPr/>
    </dgm:pt>
    <dgm:pt modelId="{407F3209-4A4C-6241-9281-2AD6FB53BD16}" type="pres">
      <dgm:prSet presAssocID="{F29F5BA4-6576-D147-944E-3760C1A50DBF}" presName="node" presStyleLbl="node1" presStyleIdx="1" presStyleCnt="3">
        <dgm:presLayoutVars>
          <dgm:bulletEnabled val="1"/>
        </dgm:presLayoutVars>
      </dgm:prSet>
      <dgm:spPr/>
    </dgm:pt>
    <dgm:pt modelId="{313D13ED-42FB-5A45-BB11-DD31773C9E00}" type="pres">
      <dgm:prSet presAssocID="{9CEAB839-B386-E64D-9CE7-00BD84AEFB0F}" presName="parTrans" presStyleLbl="bgSibTrans2D1" presStyleIdx="2" presStyleCnt="3"/>
      <dgm:spPr/>
    </dgm:pt>
    <dgm:pt modelId="{EDB1D774-877C-2743-9608-9A0706F38C54}" type="pres">
      <dgm:prSet presAssocID="{BBEB956D-A63C-7D43-98B1-6B71D9F1C9E4}" presName="node" presStyleLbl="node1" presStyleIdx="2" presStyleCnt="3">
        <dgm:presLayoutVars>
          <dgm:bulletEnabled val="1"/>
        </dgm:presLayoutVars>
      </dgm:prSet>
      <dgm:spPr/>
    </dgm:pt>
  </dgm:ptLst>
  <dgm:cxnLst>
    <dgm:cxn modelId="{643C5703-6DA5-6243-85D0-050FCEC21BA8}" type="presOf" srcId="{18AB028B-A448-0045-8DBC-8AF360F96C9B}" destId="{5DA5DA72-BC6C-424F-8313-5E5947DA3407}" srcOrd="0" destOrd="0" presId="urn:microsoft.com/office/officeart/2005/8/layout/radial4"/>
    <dgm:cxn modelId="{EF146708-E194-B549-A128-AFC15D4DA5DE}" type="presOf" srcId="{3AB5DCF0-8429-394E-A832-CC32C87D3797}" destId="{16C30383-ACEC-AD43-95BD-CF09885C9154}" srcOrd="0" destOrd="0" presId="urn:microsoft.com/office/officeart/2005/8/layout/radial4"/>
    <dgm:cxn modelId="{B8382E3C-233F-5C42-8A10-BD5F684725C4}" type="presOf" srcId="{BBEB956D-A63C-7D43-98B1-6B71D9F1C9E4}" destId="{EDB1D774-877C-2743-9608-9A0706F38C54}" srcOrd="0" destOrd="0" presId="urn:microsoft.com/office/officeart/2005/8/layout/radial4"/>
    <dgm:cxn modelId="{FE7DD53F-EB0F-6B48-A548-D9D8B61C3E06}" type="presOf" srcId="{1E2F436D-1DEC-A948-B2BC-747447389605}" destId="{E5F521C3-C910-A24E-9F54-0C0F60886400}" srcOrd="0" destOrd="0" presId="urn:microsoft.com/office/officeart/2005/8/layout/radial4"/>
    <dgm:cxn modelId="{D70CC16F-E2DD-5B4D-85EC-6785F2448943}" srcId="{18AB028B-A448-0045-8DBC-8AF360F96C9B}" destId="{F29F5BA4-6576-D147-944E-3760C1A50DBF}" srcOrd="1" destOrd="0" parTransId="{3AB5DCF0-8429-394E-A832-CC32C87D3797}" sibTransId="{78A7B1DA-91B4-114E-888F-F3A4B4A25338}"/>
    <dgm:cxn modelId="{C07D69C2-A92D-3947-8A74-DF0703670C7F}" type="presOf" srcId="{F29F5BA4-6576-D147-944E-3760C1A50DBF}" destId="{407F3209-4A4C-6241-9281-2AD6FB53BD16}" srcOrd="0" destOrd="0" presId="urn:microsoft.com/office/officeart/2005/8/layout/radial4"/>
    <dgm:cxn modelId="{FFCE5ACF-EEAE-B04B-8C57-D6357B797FE2}" srcId="{8094B3DD-A1A7-E540-8BFC-DA19B3B45103}" destId="{18AB028B-A448-0045-8DBC-8AF360F96C9B}" srcOrd="0" destOrd="0" parTransId="{49A038E3-7835-FB4F-863F-98422D7E458A}" sibTransId="{CF98FC5F-C40C-394C-84A1-E0502E9E8D90}"/>
    <dgm:cxn modelId="{B5DD3FD2-58E5-024E-97C8-00C41B1B208F}" srcId="{18AB028B-A448-0045-8DBC-8AF360F96C9B}" destId="{A63B9E03-F20A-0245-9F69-B9BAC4A7DE76}" srcOrd="0" destOrd="0" parTransId="{1E2F436D-1DEC-A948-B2BC-747447389605}" sibTransId="{643F81DB-BAF4-9944-8251-2F7AD6F0EB78}"/>
    <dgm:cxn modelId="{2AAB49D6-B2B8-9240-A7C1-DFC802D6DB3E}" type="presOf" srcId="{9CEAB839-B386-E64D-9CE7-00BD84AEFB0F}" destId="{313D13ED-42FB-5A45-BB11-DD31773C9E00}" srcOrd="0" destOrd="0" presId="urn:microsoft.com/office/officeart/2005/8/layout/radial4"/>
    <dgm:cxn modelId="{11B116DB-6F4F-C841-B040-384729E91FDB}" type="presOf" srcId="{A63B9E03-F20A-0245-9F69-B9BAC4A7DE76}" destId="{BB36ED58-F5C3-4041-8274-1D983A38973A}" srcOrd="0" destOrd="0" presId="urn:microsoft.com/office/officeart/2005/8/layout/radial4"/>
    <dgm:cxn modelId="{8D9EA0F6-35B0-C44C-8206-6367FE8A9263}" srcId="{18AB028B-A448-0045-8DBC-8AF360F96C9B}" destId="{BBEB956D-A63C-7D43-98B1-6B71D9F1C9E4}" srcOrd="2" destOrd="0" parTransId="{9CEAB839-B386-E64D-9CE7-00BD84AEFB0F}" sibTransId="{10083780-713A-DD45-B6E6-EBD2ADBC0792}"/>
    <dgm:cxn modelId="{1DBB3EFC-0082-504D-8D31-143563131C36}" type="presOf" srcId="{8094B3DD-A1A7-E540-8BFC-DA19B3B45103}" destId="{4F5157FE-0A88-B34A-8BDF-D7D4D38A31EF}" srcOrd="0" destOrd="0" presId="urn:microsoft.com/office/officeart/2005/8/layout/radial4"/>
    <dgm:cxn modelId="{C4212495-EA28-6C47-86F5-CCB4EA3CD489}" type="presParOf" srcId="{4F5157FE-0A88-B34A-8BDF-D7D4D38A31EF}" destId="{5DA5DA72-BC6C-424F-8313-5E5947DA3407}" srcOrd="0" destOrd="0" presId="urn:microsoft.com/office/officeart/2005/8/layout/radial4"/>
    <dgm:cxn modelId="{250D3331-8870-604A-9392-87C8BC766CC9}" type="presParOf" srcId="{4F5157FE-0A88-B34A-8BDF-D7D4D38A31EF}" destId="{E5F521C3-C910-A24E-9F54-0C0F60886400}" srcOrd="1" destOrd="0" presId="urn:microsoft.com/office/officeart/2005/8/layout/radial4"/>
    <dgm:cxn modelId="{4491C268-2B2E-B24D-AD1E-7D845F576559}" type="presParOf" srcId="{4F5157FE-0A88-B34A-8BDF-D7D4D38A31EF}" destId="{BB36ED58-F5C3-4041-8274-1D983A38973A}" srcOrd="2" destOrd="0" presId="urn:microsoft.com/office/officeart/2005/8/layout/radial4"/>
    <dgm:cxn modelId="{3828A081-A613-704F-9DBD-B08451E67BE4}" type="presParOf" srcId="{4F5157FE-0A88-B34A-8BDF-D7D4D38A31EF}" destId="{16C30383-ACEC-AD43-95BD-CF09885C9154}" srcOrd="3" destOrd="0" presId="urn:microsoft.com/office/officeart/2005/8/layout/radial4"/>
    <dgm:cxn modelId="{2F19F00C-62BD-CB4A-B310-A95B6FAB6CE2}" type="presParOf" srcId="{4F5157FE-0A88-B34A-8BDF-D7D4D38A31EF}" destId="{407F3209-4A4C-6241-9281-2AD6FB53BD16}" srcOrd="4" destOrd="0" presId="urn:microsoft.com/office/officeart/2005/8/layout/radial4"/>
    <dgm:cxn modelId="{6D055BA6-C778-7949-8589-37466D6D15D1}" type="presParOf" srcId="{4F5157FE-0A88-B34A-8BDF-D7D4D38A31EF}" destId="{313D13ED-42FB-5A45-BB11-DD31773C9E00}" srcOrd="5" destOrd="0" presId="urn:microsoft.com/office/officeart/2005/8/layout/radial4"/>
    <dgm:cxn modelId="{81B12058-16FB-604C-9550-ED242452C71B}" type="presParOf" srcId="{4F5157FE-0A88-B34A-8BDF-D7D4D38A31EF}" destId="{EDB1D774-877C-2743-9608-9A0706F38C54}"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E6FB1-8842-F34F-87CC-113E9E60D3CC}">
      <dsp:nvSpPr>
        <dsp:cNvPr id="0" name=""/>
        <dsp:cNvSpPr/>
      </dsp:nvSpPr>
      <dsp:spPr>
        <a:xfrm>
          <a:off x="2135683" y="37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25007"/>
        <a:ext cx="118917" cy="118917"/>
      </dsp:txXfrm>
    </dsp:sp>
    <dsp:sp modelId="{6AB27599-023A-9941-B614-BDF056D3EF3C}">
      <dsp:nvSpPr>
        <dsp:cNvPr id="0" name=""/>
        <dsp:cNvSpPr/>
      </dsp:nvSpPr>
      <dsp:spPr>
        <a:xfrm>
          <a:off x="2171000" y="182210"/>
          <a:ext cx="97541" cy="97541"/>
        </a:xfrm>
        <a:prstGeom prst="mathPlus">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3929" y="219510"/>
        <a:ext cx="71683" cy="22941"/>
      </dsp:txXfrm>
    </dsp:sp>
    <dsp:sp modelId="{939F6917-F8E6-FB4C-8860-87B3AC0D88E0}">
      <dsp:nvSpPr>
        <dsp:cNvPr id="0" name=""/>
        <dsp:cNvSpPr/>
      </dsp:nvSpPr>
      <dsp:spPr>
        <a:xfrm>
          <a:off x="2135683" y="29340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318037"/>
        <a:ext cx="118917" cy="118917"/>
      </dsp:txXfrm>
    </dsp:sp>
    <dsp:sp modelId="{3853A3AB-5CFA-1A4F-9BF3-1586F79699DD}">
      <dsp:nvSpPr>
        <dsp:cNvPr id="0" name=""/>
        <dsp:cNvSpPr/>
      </dsp:nvSpPr>
      <dsp:spPr>
        <a:xfrm>
          <a:off x="2329085" y="199700"/>
          <a:ext cx="53479" cy="6256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9085" y="212212"/>
        <a:ext cx="37435" cy="37537"/>
      </dsp:txXfrm>
    </dsp:sp>
    <dsp:sp modelId="{EE6FD888-297D-FF48-B7B2-AAB289BE3256}">
      <dsp:nvSpPr>
        <dsp:cNvPr id="0" name=""/>
        <dsp:cNvSpPr/>
      </dsp:nvSpPr>
      <dsp:spPr>
        <a:xfrm>
          <a:off x="2404764" y="62805"/>
          <a:ext cx="336351" cy="33635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54021" y="112062"/>
        <a:ext cx="237837" cy="237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5DA72-BC6C-424F-8313-5E5947DA3407}">
      <dsp:nvSpPr>
        <dsp:cNvPr id="0" name=""/>
        <dsp:cNvSpPr/>
      </dsp:nvSpPr>
      <dsp:spPr>
        <a:xfrm>
          <a:off x="2066339" y="1793782"/>
          <a:ext cx="1506121" cy="150612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rtl="0">
            <a:lnSpc>
              <a:spcPct val="90000"/>
            </a:lnSpc>
            <a:spcBef>
              <a:spcPct val="0"/>
            </a:spcBef>
            <a:spcAft>
              <a:spcPct val="35000"/>
            </a:spcAft>
            <a:buNone/>
          </a:pPr>
          <a:r>
            <a:rPr lang="en-US" sz="4200" kern="1200" dirty="0"/>
            <a:t>AWS</a:t>
          </a:r>
        </a:p>
      </dsp:txBody>
      <dsp:txXfrm>
        <a:off x="2286905" y="2014348"/>
        <a:ext cx="1064989" cy="1064989"/>
      </dsp:txXfrm>
    </dsp:sp>
    <dsp:sp modelId="{E5F521C3-C910-A24E-9F54-0C0F60886400}">
      <dsp:nvSpPr>
        <dsp:cNvPr id="0" name=""/>
        <dsp:cNvSpPr/>
      </dsp:nvSpPr>
      <dsp:spPr>
        <a:xfrm rot="12900000">
          <a:off x="1098203"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36ED58-F5C3-4041-8274-1D983A38973A}">
      <dsp:nvSpPr>
        <dsp:cNvPr id="0" name=""/>
        <dsp:cNvSpPr/>
      </dsp:nvSpPr>
      <dsp:spPr>
        <a:xfrm>
          <a:off x="487113"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Updating and patching</a:t>
          </a:r>
        </a:p>
      </dsp:txBody>
      <dsp:txXfrm>
        <a:off x="520639" y="875891"/>
        <a:ext cx="1363763" cy="1077600"/>
      </dsp:txXfrm>
    </dsp:sp>
    <dsp:sp modelId="{16C30383-ACEC-AD43-95BD-CF09885C9154}">
      <dsp:nvSpPr>
        <dsp:cNvPr id="0" name=""/>
        <dsp:cNvSpPr/>
      </dsp:nvSpPr>
      <dsp:spPr>
        <a:xfrm rot="16200000">
          <a:off x="2242579" y="935196"/>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7F3209-4A4C-6241-9281-2AD6FB53BD16}">
      <dsp:nvSpPr>
        <dsp:cNvPr id="0" name=""/>
        <dsp:cNvSpPr/>
      </dsp:nvSpPr>
      <dsp:spPr>
        <a:xfrm>
          <a:off x="2103992" y="671"/>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Allocating additional servers</a:t>
          </a:r>
        </a:p>
      </dsp:txBody>
      <dsp:txXfrm>
        <a:off x="2137518" y="34197"/>
        <a:ext cx="1363763" cy="1077600"/>
      </dsp:txXfrm>
    </dsp:sp>
    <dsp:sp modelId="{313D13ED-42FB-5A45-BB11-DD31773C9E00}">
      <dsp:nvSpPr>
        <dsp:cNvPr id="0" name=""/>
        <dsp:cNvSpPr/>
      </dsp:nvSpPr>
      <dsp:spPr>
        <a:xfrm rot="19500000">
          <a:off x="3386954"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B1D774-877C-2743-9608-9A0706F38C54}">
      <dsp:nvSpPr>
        <dsp:cNvPr id="0" name=""/>
        <dsp:cNvSpPr/>
      </dsp:nvSpPr>
      <dsp:spPr>
        <a:xfrm>
          <a:off x="3720871"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Managing Redis</a:t>
          </a:r>
        </a:p>
      </dsp:txBody>
      <dsp:txXfrm>
        <a:off x="3754397" y="875891"/>
        <a:ext cx="1363763" cy="107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r>
              <a:rPr lang="en-US" dirty="0"/>
              <a:t>www.assertion-evidence.com.</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C7A55CCF-B69C-42C4-8D34-5BB8B53477E8}" type="slidenum">
              <a:rPr lang="en-US" smtClean="0"/>
              <a:t>‹#›</a:t>
            </a:fld>
            <a:endParaRPr lang="en-US"/>
          </a:p>
        </p:txBody>
      </p:sp>
    </p:spTree>
    <p:extLst>
      <p:ext uri="{BB962C8B-B14F-4D97-AF65-F5344CB8AC3E}">
        <p14:creationId xmlns:p14="http://schemas.microsoft.com/office/powerpoint/2010/main" val="1615201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BE8D732-111D-48B4-9865-3BD64E8B178A}" type="datetimeFigureOut">
              <a:rPr lang="en-US" smtClean="0"/>
              <a:t>9/10/21</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dirty="0"/>
              <a:t>Click to edit Master text styles</a:t>
            </a:r>
          </a:p>
        </p:txBody>
      </p:sp>
      <p:sp>
        <p:nvSpPr>
          <p:cNvPr id="6" name="Footer Placeholder 5"/>
          <p:cNvSpPr>
            <a:spLocks noGrp="1"/>
          </p:cNvSpPr>
          <p:nvPr>
            <p:ph type="ftr" sz="quarter" idx="4"/>
          </p:nvPr>
        </p:nvSpPr>
        <p:spPr>
          <a:xfrm>
            <a:off x="0" y="9119474"/>
            <a:ext cx="4389120" cy="480060"/>
          </a:xfrm>
          <a:prstGeom prst="rect">
            <a:avLst/>
          </a:prstGeom>
        </p:spPr>
        <p:txBody>
          <a:bodyPr vert="horz" lIns="96653" tIns="48327" rIns="96653" bIns="48327" rtlCol="0" anchor="b"/>
          <a:lstStyle>
            <a:lvl1pPr algn="l">
              <a:defRPr sz="1200"/>
            </a:lvl1pPr>
          </a:lstStyle>
          <a:p>
            <a:r>
              <a:rPr lang="en-US" dirty="0"/>
              <a:t>Michael Alley, </a:t>
            </a:r>
            <a:r>
              <a:rPr lang="en-US" i="1" dirty="0"/>
              <a:t>The Craft of Scientific Presentations, </a:t>
            </a:r>
            <a:r>
              <a:rPr lang="en-US" dirty="0"/>
              <a:t>2</a:t>
            </a:r>
            <a:r>
              <a:rPr lang="en-US" baseline="30000" dirty="0"/>
              <a:t>nd</a:t>
            </a:r>
            <a:r>
              <a:rPr lang="en-US" dirty="0"/>
              <a:t> ed.</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7051EA0F-5DF0-43BA-8D61-B322E0849891}" type="slidenum">
              <a:rPr lang="en-US" smtClean="0"/>
              <a:t>‹#›</a:t>
            </a:fld>
            <a:endParaRPr lang="en-US"/>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ssertion-evidence.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401763" y="771525"/>
            <a:ext cx="5000625" cy="3749675"/>
          </a:xfrm>
        </p:spPr>
      </p:sp>
      <p:sp>
        <p:nvSpPr>
          <p:cNvPr id="222211"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0719" tIns="49476" rIns="100719" bIns="49476"/>
          <a:lstStyle/>
          <a:p>
            <a:pPr defTabSz="916189" eaLnBrk="0" fontAlgn="base" hangingPunct="0">
              <a:spcBef>
                <a:spcPct val="0"/>
              </a:spcBef>
              <a:spcAft>
                <a:spcPct val="0"/>
              </a:spcAft>
              <a:defRPr/>
            </a:pPr>
            <a:r>
              <a:rPr lang="en-US" dirty="0"/>
              <a:t>Reference pages in</a:t>
            </a:r>
            <a:r>
              <a:rPr lang="en-US" b="0" i="0" kern="1200" baseline="0" dirty="0">
                <a:solidFill>
                  <a:schemeClr val="tx1"/>
                </a:solidFill>
              </a:rPr>
              <a:t> </a:t>
            </a:r>
            <a:r>
              <a:rPr lang="en-US" b="0" i="1" kern="1200" baseline="0" dirty="0">
                <a:solidFill>
                  <a:schemeClr val="tx1"/>
                </a:solidFill>
              </a:rPr>
              <a:t>The Craft of Scientific Presentations, </a:t>
            </a:r>
            <a:r>
              <a:rPr lang="en-US" b="0" kern="1200" baseline="0" dirty="0">
                <a:solidFill>
                  <a:schemeClr val="tx1"/>
                </a:solidFill>
              </a:rPr>
              <a:t>2</a:t>
            </a:r>
            <a:r>
              <a:rPr lang="en-US" b="0" kern="1200" baseline="30000" dirty="0">
                <a:solidFill>
                  <a:schemeClr val="tx1"/>
                </a:solidFill>
              </a:rPr>
              <a:t>nd</a:t>
            </a:r>
            <a:r>
              <a:rPr lang="en-US" b="0" kern="1200" baseline="0" dirty="0">
                <a:solidFill>
                  <a:schemeClr val="tx1"/>
                </a:solidFill>
              </a:rPr>
              <a:t> ed.</a:t>
            </a:r>
            <a:r>
              <a:rPr lang="en-US" b="0" i="0" kern="1200" baseline="0" dirty="0">
                <a:solidFill>
                  <a:schemeClr val="tx1"/>
                </a:solidFill>
              </a:rPr>
              <a:t>:</a:t>
            </a:r>
          </a:p>
          <a:p>
            <a:pPr defTabSz="916189" eaLnBrk="0" fontAlgn="base" hangingPunct="0">
              <a:spcBef>
                <a:spcPct val="0"/>
              </a:spcBef>
              <a:spcAft>
                <a:spcPct val="0"/>
              </a:spcAft>
              <a:defRPr/>
            </a:pPr>
            <a:r>
              <a:rPr lang="en-US" b="1" dirty="0"/>
              <a:t>pp. 105-106, 132-135</a:t>
            </a:r>
            <a:endParaRPr lang="en-US" b="1" kern="1200" dirty="0">
              <a:solidFill>
                <a:schemeClr val="tx1"/>
              </a:solidFill>
            </a:endParaRPr>
          </a:p>
          <a:p>
            <a:pPr defTabSz="916189">
              <a:spcBef>
                <a:spcPct val="0"/>
              </a:spcBef>
            </a:pPr>
            <a:endParaRPr lang="en-US" altLang="en-US" dirty="0"/>
          </a:p>
          <a:p>
            <a:pPr defTabSz="916189">
              <a:spcBef>
                <a:spcPct val="0"/>
              </a:spcBef>
            </a:pPr>
            <a:endParaRPr lang="en-US" altLang="en-US" dirty="0"/>
          </a:p>
          <a:p>
            <a:pPr defTabSz="916189">
              <a:spcBef>
                <a:spcPct val="0"/>
              </a:spcBef>
            </a:pPr>
            <a:r>
              <a:rPr lang="en-US" altLang="en-US" dirty="0"/>
              <a:t>Additional Notes: This presentation is designed to help instructors of university and high school students teach the assertion-evidence approach to presentations. These slides use the term “scientific presentations” to encompass the presentations done by engineers and scientists. If you prefer the more general term “technical,” you can use the </a:t>
            </a:r>
            <a:r>
              <a:rPr lang="en-US" altLang="en-US" i="1" dirty="0"/>
              <a:t>Replace</a:t>
            </a:r>
            <a:r>
              <a:rPr lang="en-US" altLang="en-US" dirty="0"/>
              <a:t> command to replace “scientific” with “technical” throughout. Likewise, if you desire a term more specific than “scientific,” you can use the same command to insert your preferred term (“engineering” or “biological” would be two examples). </a:t>
            </a:r>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a:t>
            </a:r>
            <a:r>
              <a:rPr lang="en-US" sz="1100" i="1" dirty="0"/>
              <a:t>Generally, the lowest price is on Amazon.com.</a:t>
            </a:r>
            <a:endParaRPr lang="en-US" sz="1100" dirty="0"/>
          </a:p>
          <a:p>
            <a:pPr marL="241632" indent="-241632" defTabSz="916189" eaLnBrk="0" fontAlgn="base" hangingPunct="0">
              <a:spcBef>
                <a:spcPct val="0"/>
              </a:spcBef>
              <a:spcAft>
                <a:spcPct val="0"/>
              </a:spcAft>
              <a:buAutoNum type="arabicPeriod"/>
              <a:defRPr/>
            </a:pPr>
            <a:r>
              <a:rPr lang="en-US" sz="1100" dirty="0"/>
              <a:t>“Assertion-Evidence Approach,” </a:t>
            </a:r>
            <a:r>
              <a:rPr lang="en-US" sz="1100" dirty="0">
                <a:hlinkClick r:id="rId3"/>
              </a:rPr>
              <a:t>http://www.assertion-evidence.com</a:t>
            </a:r>
            <a:r>
              <a:rPr lang="en-US" sz="1100" dirty="0"/>
              <a:t>, ed. by Michael Alley (University Park: Penn State, 2016).</a:t>
            </a:r>
          </a:p>
          <a:p>
            <a:pPr>
              <a:tabLst>
                <a:tab pos="483265" algn="l"/>
              </a:tabLst>
              <a:defRPr/>
            </a:pPr>
            <a:endParaRPr lang="en-US" altLang="en-US" dirty="0"/>
          </a:p>
        </p:txBody>
      </p:sp>
    </p:spTree>
    <p:extLst>
      <p:ext uri="{BB962C8B-B14F-4D97-AF65-F5344CB8AC3E}">
        <p14:creationId xmlns:p14="http://schemas.microsoft.com/office/powerpoint/2010/main" val="52203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4484"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556A198F-8A72-4DF7-B014-A9F5C889C9D6}" type="slidenum">
              <a:rPr lang="en-US" sz="1200" b="0">
                <a:solidFill>
                  <a:srgbClr val="000000"/>
                </a:solidFill>
                <a:latin typeface="+mn-lt"/>
              </a:rPr>
              <a:pPr algn="r" eaLnBrk="1" hangingPunct="1"/>
              <a:t>10</a:t>
            </a:fld>
            <a:endParaRPr lang="en-US" sz="1200" b="0" dirty="0">
              <a:solidFill>
                <a:srgbClr val="000000"/>
              </a:solidFill>
              <a:latin typeface="+mn-lt"/>
            </a:endParaRPr>
          </a:p>
        </p:txBody>
      </p:sp>
    </p:spTree>
    <p:extLst>
      <p:ext uri="{BB962C8B-B14F-4D97-AF65-F5344CB8AC3E}">
        <p14:creationId xmlns:p14="http://schemas.microsoft.com/office/powerpoint/2010/main" val="347843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140-142</a:t>
            </a: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r>
              <a:rPr lang="en-US" sz="1100"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140-142.</a:t>
            </a:r>
          </a:p>
          <a:p>
            <a:pPr marL="241632" indent="-241632" defTabSz="916189" eaLnBrk="0" fontAlgn="base" hangingPunct="0">
              <a:spcBef>
                <a:spcPct val="0"/>
              </a:spcBef>
              <a:spcAft>
                <a:spcPct val="0"/>
              </a:spcAft>
              <a:buFontTx/>
              <a:buAutoNum type="arabicPeriod"/>
              <a:defRPr/>
            </a:pPr>
            <a:r>
              <a:rPr lang="en-US" altLang="en-US" sz="1100" dirty="0">
                <a:solidFill>
                  <a:prstClr val="black"/>
                </a:solidFill>
              </a:rPr>
              <a:t>Adapted from Brittany </a:t>
            </a:r>
            <a:r>
              <a:rPr lang="en-US" altLang="en-US" sz="1100" dirty="0" err="1">
                <a:solidFill>
                  <a:prstClr val="black"/>
                </a:solidFill>
              </a:rPr>
              <a:t>Pavelko</a:t>
            </a:r>
            <a:endParaRPr lang="en-US" altLang="en-US" sz="1100" dirty="0">
              <a:solidFill>
                <a:prstClr val="black"/>
              </a:solidFill>
            </a:endParaRPr>
          </a:p>
        </p:txBody>
      </p:sp>
      <p:sp>
        <p:nvSpPr>
          <p:cNvPr id="405508"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662598E-9CDA-4E81-B3B1-BCCEDF463FF4}" type="slidenum">
              <a:rPr lang="en-US" sz="1200" b="0">
                <a:solidFill>
                  <a:srgbClr val="000000"/>
                </a:solidFill>
                <a:latin typeface="+mn-lt"/>
              </a:rPr>
              <a:pPr algn="r" eaLnBrk="1" hangingPunct="1"/>
              <a:t>11</a:t>
            </a:fld>
            <a:endParaRPr lang="en-US" sz="1200" b="0" dirty="0">
              <a:solidFill>
                <a:srgbClr val="000000"/>
              </a:solidFill>
              <a:latin typeface="+mn-lt"/>
            </a:endParaRPr>
          </a:p>
        </p:txBody>
      </p:sp>
    </p:spTree>
    <p:extLst>
      <p:ext uri="{BB962C8B-B14F-4D97-AF65-F5344CB8AC3E}">
        <p14:creationId xmlns:p14="http://schemas.microsoft.com/office/powerpoint/2010/main" val="367072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E6C5504A-819C-40B9-A028-189D7D648F4A}" type="slidenum">
              <a:rPr lang="en-US" altLang="en-US" sz="1200" b="0">
                <a:solidFill>
                  <a:srgbClr val="000000"/>
                </a:solidFill>
                <a:latin typeface="+mn-lt"/>
              </a:rPr>
              <a:pPr algn="r" fontAlgn="base">
                <a:spcBef>
                  <a:spcPct val="0"/>
                </a:spcBef>
                <a:spcAft>
                  <a:spcPct val="0"/>
                </a:spcAft>
              </a:pPr>
              <a:t>13</a:t>
            </a:fld>
            <a:endParaRPr lang="en-US" altLang="en-US" sz="1200" b="0" dirty="0">
              <a:solidFill>
                <a:srgbClr val="000000"/>
              </a:solidFill>
              <a:latin typeface="+mn-lt"/>
            </a:endParaRPr>
          </a:p>
        </p:txBody>
      </p:sp>
      <p:sp>
        <p:nvSpPr>
          <p:cNvPr id="251907" name="Rectangle 2"/>
          <p:cNvSpPr>
            <a:spLocks noGrp="1" noRot="1" noChangeAspect="1" noChangeArrowheads="1" noTextEdit="1"/>
          </p:cNvSpPr>
          <p:nvPr>
            <p:ph type="sldImg"/>
          </p:nvPr>
        </p:nvSpPr>
        <p:spPr>
          <a:xfrm>
            <a:off x="1403350" y="771525"/>
            <a:ext cx="4999038" cy="3749675"/>
          </a:xfrm>
        </p:spPr>
      </p:sp>
      <p:sp>
        <p:nvSpPr>
          <p:cNvPr id="251908"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154-159</a:t>
            </a:r>
          </a:p>
          <a:p>
            <a:pPr defTabSz="916189">
              <a:spcBef>
                <a:spcPct val="0"/>
              </a:spcBef>
            </a:pPr>
            <a:endParaRPr lang="en-US" altLang="en-US" dirty="0"/>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154-159.</a:t>
            </a:r>
          </a:p>
        </p:txBody>
      </p:sp>
    </p:spTree>
    <p:extLst>
      <p:ext uri="{BB962C8B-B14F-4D97-AF65-F5344CB8AC3E}">
        <p14:creationId xmlns:p14="http://schemas.microsoft.com/office/powerpoint/2010/main" val="142530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14</a:t>
            </a:fld>
            <a:endParaRPr lang="en-US"/>
          </a:p>
        </p:txBody>
      </p:sp>
      <p:sp>
        <p:nvSpPr>
          <p:cNvPr id="29" name="Shape 2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 name="Shape 30"/>
          <p:cNvSpPr txBox="1">
            <a:spLocks noGrp="1"/>
          </p:cNvSpPr>
          <p:nvPr>
            <p:ph type="body" idx="1"/>
          </p:nvPr>
        </p:nvSpPr>
        <p:spPr>
          <a:xfrm>
            <a:off x="973666" y="4560570"/>
            <a:ext cx="5367866" cy="4318873"/>
          </a:xfrm>
          <a:prstGeom prst="rect">
            <a:avLst/>
          </a:prstGeom>
          <a:noFill/>
          <a:ln>
            <a:noFill/>
          </a:ln>
        </p:spPr>
        <p:txBody>
          <a:bodyPr lIns="95615" tIns="46962" rIns="95615" bIns="46962" anchor="t" anchorCtr="0">
            <a:noAutofit/>
          </a:bodyPr>
          <a:lstStyle/>
          <a:p>
            <a:pPr defTabSz="985072">
              <a:spcBef>
                <a:spcPct val="0"/>
              </a:spcBef>
            </a:pPr>
            <a:r>
              <a:rPr lang="en-US" altLang="en-US" dirty="0"/>
              <a:t>This file presents an assertion-evidence template for making effective slides for scientific presentations. Although much about the layout and typography contrasts sharply with the defaults of PowerPoint, these changes are done so to make the slides more effective at communicating technical information. The design advocated by this template arises from Chapter 4 of </a:t>
            </a:r>
            <a:r>
              <a:rPr lang="en-US" altLang="en-US" i="1" dirty="0"/>
              <a:t>The Craft of Scientific Presentations, </a:t>
            </a:r>
            <a:r>
              <a:rPr lang="en-US" altLang="en-US" dirty="0"/>
              <a:t>2</a:t>
            </a:r>
            <a:r>
              <a:rPr lang="en-US" altLang="en-US" baseline="30000" dirty="0"/>
              <a:t>nd</a:t>
            </a:r>
            <a:r>
              <a:rPr lang="en-US" altLang="en-US" dirty="0"/>
              <a:t> edition</a:t>
            </a:r>
            <a:r>
              <a:rPr lang="en-US" altLang="en-US" i="1" dirty="0"/>
              <a:t> </a:t>
            </a:r>
            <a:r>
              <a:rPr lang="en-US" altLang="en-US" dirty="0"/>
              <a:t>(Springer, 2013). The homepage for this template exists at the following</a:t>
            </a:r>
            <a:r>
              <a:rPr lang="en-US" altLang="en-US" baseline="0" dirty="0"/>
              <a:t> website</a:t>
            </a:r>
            <a:r>
              <a:rPr lang="en-US" altLang="en-US" dirty="0"/>
              <a:t>:</a:t>
            </a:r>
          </a:p>
          <a:p>
            <a:pPr defTabSz="985072">
              <a:spcBef>
                <a:spcPct val="0"/>
              </a:spcBef>
            </a:pPr>
            <a:r>
              <a:rPr lang="en-US" altLang="en-US" dirty="0"/>
              <a:t>	http://writing.engr.psu.edu/assertion_evidence.html </a:t>
            </a:r>
          </a:p>
          <a:p>
            <a:pPr defTabSz="985072">
              <a:spcBef>
                <a:spcPct val="0"/>
              </a:spcBef>
            </a:pPr>
            <a:r>
              <a:rPr lang="en-US" altLang="en-US" dirty="0"/>
              <a:t> Right now you are viewing the notes pages. To work on the slides, click on “Slide” under “View.” </a:t>
            </a:r>
            <a:r>
              <a:rPr lang="en-US" altLang="en-US" baseline="0" dirty="0"/>
              <a:t> </a:t>
            </a:r>
            <a:r>
              <a:rPr lang="en-US" altLang="en-US" dirty="0"/>
              <a:t>Tip: When creating a new presentation, </a:t>
            </a:r>
            <a:r>
              <a:rPr lang="en-US" altLang="en-US" b="1" dirty="0"/>
              <a:t>save</a:t>
            </a:r>
            <a:r>
              <a:rPr lang="en-US" altLang="en-US" dirty="0"/>
              <a:t> this file </a:t>
            </a:r>
            <a:r>
              <a:rPr lang="en-US" altLang="en-US" b="1" dirty="0"/>
              <a:t>as</a:t>
            </a:r>
            <a:r>
              <a:rPr lang="en-US" altLang="en-US" dirty="0"/>
              <a:t> the name of your presentation.  Warning: </a:t>
            </a:r>
            <a:r>
              <a:rPr lang="en-US" altLang="en-US" sz="1300" i="1" dirty="0"/>
              <a:t>You are more than welcome to use this template for your presentation slides. You may not, though, distribute this template for profit or distribute this template without giving credit to the source: http://writing.engr.psu.edu/</a:t>
            </a:r>
          </a:p>
          <a:p>
            <a:pPr defTabSz="985072">
              <a:spcBef>
                <a:spcPct val="0"/>
              </a:spcBef>
            </a:pPr>
            <a:endParaRPr lang="en-US" altLang="en-US" dirty="0"/>
          </a:p>
          <a:p>
            <a:pPr eaLnBrk="1" hangingPunct="1">
              <a:spcBef>
                <a:spcPct val="0"/>
              </a:spcBef>
            </a:pPr>
            <a:r>
              <a:rPr lang="en-US" altLang="en-US" dirty="0"/>
              <a:t>This slide is for the title slide of a presentation. Consider inserting an image that helps</a:t>
            </a:r>
            <a:r>
              <a:rPr lang="en-US" altLang="en-US" baseline="0" dirty="0"/>
              <a:t> orient the audience to the title. You should not leave this slide until the audience feel comfortable with the title. </a:t>
            </a:r>
            <a:r>
              <a:rPr lang="en-US" altLang="en-US" dirty="0"/>
              <a:t>Forcing yourself to spend more time with this slide is good because a common mistake in presentations is to leave the title slide too</a:t>
            </a:r>
            <a:r>
              <a:rPr lang="en-US" altLang="en-US" baseline="0" dirty="0"/>
              <a:t> soon</a:t>
            </a:r>
            <a:r>
              <a:rPr lang="en-US" altLang="en-US" dirty="0"/>
              <a:t>. Because of this mistake, many in the audience do not have the chance to comprehend the key details of the title. See pages 172-184 in </a:t>
            </a:r>
            <a:r>
              <a:rPr lang="en-US" altLang="en-US" i="1" dirty="0"/>
              <a:t>The Craft of Scientific Presentations, </a:t>
            </a:r>
            <a:r>
              <a:rPr lang="en-US" altLang="en-US" dirty="0"/>
              <a:t>2</a:t>
            </a:r>
            <a:r>
              <a:rPr lang="en-US" altLang="en-US" baseline="30000" dirty="0"/>
              <a:t>nd</a:t>
            </a:r>
            <a:r>
              <a:rPr lang="en-US" altLang="en-US" dirty="0"/>
              <a:t> ed. (</a:t>
            </a:r>
            <a:r>
              <a:rPr lang="en-US" altLang="en-US" i="1" dirty="0"/>
              <a:t>CSP</a:t>
            </a:r>
            <a:r>
              <a:rPr lang="en-US" altLang="en-US" dirty="0"/>
              <a:t>). </a:t>
            </a:r>
          </a:p>
          <a:p>
            <a:pPr eaLnBrk="1" hangingPunct="1">
              <a:spcBef>
                <a:spcPct val="0"/>
              </a:spcBef>
            </a:pPr>
            <a:endParaRPr lang="en-US" altLang="en-US" dirty="0"/>
          </a:p>
          <a:p>
            <a:pPr eaLnBrk="1" hangingPunct="1">
              <a:spcBef>
                <a:spcPct val="0"/>
              </a:spcBef>
            </a:pPr>
            <a:r>
              <a:rPr lang="en-US" altLang="en-US" dirty="0"/>
              <a:t>This template shows one layout for the slide. You might want to rearrange the placement of the body’s wording to accommodate a different sized image. On the next slide is a sample title slide. You</a:t>
            </a:r>
            <a:r>
              <a:rPr lang="en-US" altLang="en-US" baseline="0" dirty="0"/>
              <a:t> should delete the examples after you create your own slides.</a:t>
            </a:r>
            <a:endParaRPr lang="en-US" altLang="en-US" dirty="0"/>
          </a:p>
        </p:txBody>
      </p:sp>
    </p:spTree>
    <p:extLst>
      <p:ext uri="{BB962C8B-B14F-4D97-AF65-F5344CB8AC3E}">
        <p14:creationId xmlns:p14="http://schemas.microsoft.com/office/powerpoint/2010/main" val="6935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087218B2-16BA-438C-BADD-8DF462D46025}"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15</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29379" name="Slide Image Placeholder 1"/>
          <p:cNvSpPr>
            <a:spLocks noGrp="1" noRot="1" noChangeAspect="1" noTextEdit="1"/>
          </p:cNvSpPr>
          <p:nvPr>
            <p:ph type="sldImg"/>
          </p:nvPr>
        </p:nvSpPr>
        <p:spPr/>
      </p:sp>
      <p:sp>
        <p:nvSpPr>
          <p:cNvPr id="229380"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 72</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r>
              <a:rPr lang="en-US" altLang="en-US" dirty="0"/>
              <a:t> </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 72.</a:t>
            </a:r>
          </a:p>
        </p:txBody>
      </p:sp>
    </p:spTree>
    <p:extLst>
      <p:ext uri="{BB962C8B-B14F-4D97-AF65-F5344CB8AC3E}">
        <p14:creationId xmlns:p14="http://schemas.microsoft.com/office/powerpoint/2010/main" val="323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72" tIns="51086" rIns="102172" bIns="51086"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BA52313A-BA0A-430F-B8F0-D3D874B164C9}" type="slidenum">
              <a:rPr lang="en-US" altLang="en-US" sz="1300" b="0">
                <a:solidFill>
                  <a:srgbClr val="000000"/>
                </a:solidFill>
                <a:latin typeface="Arial" panose="020B0604020202020204" pitchFamily="34" charset="0"/>
              </a:rPr>
              <a:pPr algn="r" fontAlgn="base">
                <a:spcBef>
                  <a:spcPct val="0"/>
                </a:spcBef>
                <a:spcAft>
                  <a:spcPct val="0"/>
                </a:spcAft>
              </a:pPr>
              <a:t>16</a:t>
            </a:fld>
            <a:endParaRPr lang="en-US" altLang="en-US" sz="1300" b="0">
              <a:solidFill>
                <a:srgbClr val="000000"/>
              </a:solidFill>
              <a:latin typeface="Arial" panose="020B0604020202020204" pitchFamily="34" charset="0"/>
            </a:endParaRPr>
          </a:p>
        </p:txBody>
      </p:sp>
      <p:sp>
        <p:nvSpPr>
          <p:cNvPr id="230403" name="Rectangle 2"/>
          <p:cNvSpPr>
            <a:spLocks noGrp="1" noRot="1" noChangeAspect="1" noChangeArrowheads="1" noTextEdit="1"/>
          </p:cNvSpPr>
          <p:nvPr>
            <p:ph type="sldImg"/>
          </p:nvPr>
        </p:nvSpPr>
        <p:spPr>
          <a:xfrm>
            <a:off x="1384300" y="757238"/>
            <a:ext cx="5038725" cy="3779837"/>
          </a:xfrm>
        </p:spPr>
      </p:sp>
      <p:sp>
        <p:nvSpPr>
          <p:cNvPr id="230404" name="Rectangle 3"/>
          <p:cNvSpPr>
            <a:spLocks noGrp="1" noChangeArrowheads="1"/>
          </p:cNvSpPr>
          <p:nvPr>
            <p:ph type="body" idx="1"/>
          </p:nvPr>
        </p:nvSpPr>
        <p:spPr bwMode="auto">
          <a:xfrm>
            <a:off x="780629" y="4788933"/>
            <a:ext cx="6241627" cy="4535566"/>
          </a:xfrm>
          <a:prstGeom prst="rect">
            <a:avLst/>
          </a:prstGeom>
          <a:noFill/>
          <a:ln>
            <a:noFill/>
            <a:miter lim="800000"/>
            <a:headEnd/>
            <a:tailEnd/>
          </a:ln>
        </p:spPr>
        <p:txBody>
          <a:bodyPr lIns="96644" tIns="48323" rIns="96644" bIns="48323"/>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72-73</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72-73</a:t>
            </a:r>
          </a:p>
          <a:p>
            <a:pPr marL="241632" indent="-241632" defTabSz="916189" eaLnBrk="0" fontAlgn="base" hangingPunct="0">
              <a:spcBef>
                <a:spcPct val="0"/>
              </a:spcBef>
              <a:spcAft>
                <a:spcPct val="0"/>
              </a:spcAft>
              <a:buAutoNum type="arabicPeriod"/>
              <a:defRPr/>
            </a:pPr>
            <a:r>
              <a:rPr lang="en-US" sz="1100" dirty="0"/>
              <a:t>Adapted from K. </a:t>
            </a:r>
            <a:r>
              <a:rPr lang="en-US" sz="1100" dirty="0" err="1"/>
              <a:t>Aspmo</a:t>
            </a:r>
            <a:r>
              <a:rPr lang="en-US" sz="1100" dirty="0"/>
              <a:t>, T. Berg, and G. </a:t>
            </a:r>
            <a:r>
              <a:rPr lang="en-US" sz="1100" dirty="0" err="1"/>
              <a:t>Wibetow</a:t>
            </a:r>
            <a:r>
              <a:rPr lang="en-US" sz="1100" dirty="0"/>
              <a:t>, “Atmospheric Mercury Depletion Events in Polar Regions during Arctic Spring, “ presentation (Oslo: University of Oslo, 16 June 2004). </a:t>
            </a:r>
          </a:p>
          <a:p>
            <a:pPr eaLnBrk="1" hangingPunct="1"/>
            <a:r>
              <a:rPr lang="en-GB" altLang="en-US" dirty="0">
                <a:noFill/>
              </a:rPr>
              <a:t>2.</a:t>
            </a:r>
          </a:p>
        </p:txBody>
      </p:sp>
    </p:spTree>
    <p:extLst>
      <p:ext uri="{BB962C8B-B14F-4D97-AF65-F5344CB8AC3E}">
        <p14:creationId xmlns:p14="http://schemas.microsoft.com/office/powerpoint/2010/main" val="8365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17</a:t>
            </a:fld>
            <a:endParaRPr lang="en-US"/>
          </a:p>
        </p:txBody>
      </p:sp>
      <p:sp>
        <p:nvSpPr>
          <p:cNvPr id="52" name="Shape 52"/>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3" name="Shape 53"/>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 (pages 177-181).</a:t>
            </a:r>
          </a:p>
        </p:txBody>
      </p:sp>
    </p:spTree>
    <p:extLst>
      <p:ext uri="{BB962C8B-B14F-4D97-AF65-F5344CB8AC3E}">
        <p14:creationId xmlns:p14="http://schemas.microsoft.com/office/powerpoint/2010/main" val="151256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DEDC096-AFDE-4D82-A3C7-B83CBF989FE0}"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18</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31427" name="Slide Image Placeholder 1"/>
          <p:cNvSpPr>
            <a:spLocks noGrp="1" noRot="1" noChangeAspect="1" noTextEdit="1"/>
          </p:cNvSpPr>
          <p:nvPr>
            <p:ph type="sldImg"/>
          </p:nvPr>
        </p:nvSpPr>
        <p:spPr/>
      </p:sp>
      <p:sp>
        <p:nvSpPr>
          <p:cNvPr id="231428"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176-178</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176-178.</a:t>
            </a:r>
          </a:p>
        </p:txBody>
      </p:sp>
    </p:spTree>
    <p:extLst>
      <p:ext uri="{BB962C8B-B14F-4D97-AF65-F5344CB8AC3E}">
        <p14:creationId xmlns:p14="http://schemas.microsoft.com/office/powerpoint/2010/main" val="290005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a:lstStyle>
            <a:lvl1pPr eaLnBrk="0" hangingPunct="0">
              <a:defRPr sz="2100" b="1">
                <a:solidFill>
                  <a:srgbClr val="000099"/>
                </a:solidFill>
                <a:latin typeface="Calibri" panose="020F0502020204030204" pitchFamily="34" charset="0"/>
              </a:defRPr>
            </a:lvl1pPr>
            <a:lvl2pPr marL="785305" indent="-302040" eaLnBrk="0" hangingPunct="0">
              <a:defRPr sz="2100" b="1">
                <a:solidFill>
                  <a:srgbClr val="000099"/>
                </a:solidFill>
                <a:latin typeface="Calibri" panose="020F0502020204030204" pitchFamily="34" charset="0"/>
              </a:defRPr>
            </a:lvl2pPr>
            <a:lvl3pPr marL="1208161" indent="-241632" eaLnBrk="0" hangingPunct="0">
              <a:defRPr sz="2100" b="1">
                <a:solidFill>
                  <a:srgbClr val="000099"/>
                </a:solidFill>
                <a:latin typeface="Calibri" panose="020F0502020204030204" pitchFamily="34" charset="0"/>
              </a:defRPr>
            </a:lvl3pPr>
            <a:lvl4pPr marL="1691426" indent="-241632" eaLnBrk="0" hangingPunct="0">
              <a:defRPr sz="2100" b="1">
                <a:solidFill>
                  <a:srgbClr val="000099"/>
                </a:solidFill>
                <a:latin typeface="Calibri" panose="020F0502020204030204" pitchFamily="34" charset="0"/>
              </a:defRPr>
            </a:lvl4pPr>
            <a:lvl5pPr marL="2174690" indent="-241632" eaLnBrk="0" hangingPunct="0">
              <a:defRPr sz="2100" b="1">
                <a:solidFill>
                  <a:srgbClr val="000099"/>
                </a:solidFill>
                <a:latin typeface="Calibri" panose="020F0502020204030204" pitchFamily="34" charset="0"/>
              </a:defRPr>
            </a:lvl5pPr>
            <a:lvl6pPr marL="2657954" indent="-241632" eaLnBrk="0" fontAlgn="base" hangingPunct="0">
              <a:spcBef>
                <a:spcPct val="0"/>
              </a:spcBef>
              <a:spcAft>
                <a:spcPct val="0"/>
              </a:spcAft>
              <a:defRPr sz="2100" b="1">
                <a:solidFill>
                  <a:srgbClr val="000099"/>
                </a:solidFill>
                <a:latin typeface="Calibri" panose="020F0502020204030204" pitchFamily="34" charset="0"/>
              </a:defRPr>
            </a:lvl6pPr>
            <a:lvl7pPr marL="3141218" indent="-241632" eaLnBrk="0" fontAlgn="base" hangingPunct="0">
              <a:spcBef>
                <a:spcPct val="0"/>
              </a:spcBef>
              <a:spcAft>
                <a:spcPct val="0"/>
              </a:spcAft>
              <a:defRPr sz="2100" b="1">
                <a:solidFill>
                  <a:srgbClr val="000099"/>
                </a:solidFill>
                <a:latin typeface="Calibri" panose="020F0502020204030204" pitchFamily="34" charset="0"/>
              </a:defRPr>
            </a:lvl7pPr>
            <a:lvl8pPr marL="3624483" indent="-241632" eaLnBrk="0" fontAlgn="base" hangingPunct="0">
              <a:spcBef>
                <a:spcPct val="0"/>
              </a:spcBef>
              <a:spcAft>
                <a:spcPct val="0"/>
              </a:spcAft>
              <a:defRPr sz="2100" b="1">
                <a:solidFill>
                  <a:srgbClr val="000099"/>
                </a:solidFill>
                <a:latin typeface="Calibri" panose="020F0502020204030204" pitchFamily="34" charset="0"/>
              </a:defRPr>
            </a:lvl8pPr>
            <a:lvl9pPr marL="4107747" indent="-241632" eaLnBrk="0" fontAlgn="base" hangingPunct="0">
              <a:spcBef>
                <a:spcPct val="0"/>
              </a:spcBef>
              <a:spcAft>
                <a:spcPct val="0"/>
              </a:spcAft>
              <a:defRPr sz="2100" b="1">
                <a:solidFill>
                  <a:srgbClr val="000099"/>
                </a:solidFill>
                <a:latin typeface="Calibri" panose="020F0502020204030204" pitchFamily="34" charset="0"/>
              </a:defRPr>
            </a:lvl9pPr>
          </a:lstStyle>
          <a:p>
            <a:pPr eaLnBrk="1" hangingPunct="1"/>
            <a:fld id="{1D365EF8-201E-46EF-8576-FD13DE827119}" type="slidenum">
              <a:rPr lang="en-US" altLang="en-US" sz="1200" b="0">
                <a:solidFill>
                  <a:prstClr val="black"/>
                </a:solidFill>
              </a:rPr>
              <a:pPr eaLnBrk="1" hangingPunct="1"/>
              <a:t>19</a:t>
            </a:fld>
            <a:endParaRPr lang="en-US" altLang="en-US" sz="1200" b="0">
              <a:solidFill>
                <a:prstClr val="black"/>
              </a:solidFill>
            </a:endParaRPr>
          </a:p>
        </p:txBody>
      </p:sp>
      <p:sp>
        <p:nvSpPr>
          <p:cNvPr id="27651" name="Rectangle 2"/>
          <p:cNvSpPr>
            <a:spLocks noGrp="1" noRot="1" noChangeAspect="1" noChangeArrowheads="1" noTextEdit="1"/>
          </p:cNvSpPr>
          <p:nvPr>
            <p:ph type="sldImg"/>
          </p:nvPr>
        </p:nvSpPr>
        <p:spPr bwMode="auto">
          <a:xfrm>
            <a:off x="1276350" y="733425"/>
            <a:ext cx="4764088" cy="3573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xfrm>
            <a:off x="973668" y="4560571"/>
            <a:ext cx="5367867" cy="43188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2" tIns="48314" rIns="96632" bIns="48314" numCol="1" anchor="t" anchorCtr="0" compatLnSpc="1">
            <a:prstTxWarp prst="textNoShape">
              <a:avLst/>
            </a:prstTxWarp>
          </a:bodyPr>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178-180</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r>
              <a:rPr lang="en-US" altLang="en-US" dirty="0"/>
              <a:t>Additional Notes: </a:t>
            </a:r>
            <a:r>
              <a:rPr lang="en-US" dirty="0"/>
              <a:t>Be sure to view this slide in the slideshow mode to see how the presenter keeps the audience focused on the appropriate image. This technique of moving from black-and-white images to color to keep the audience on track originated with students at Penn State (see cheetah presentation).</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dirty="0">
              <a:solidFill>
                <a:prstClr val="black"/>
              </a:solidFill>
            </a:endParaRPr>
          </a:p>
          <a:p>
            <a:pPr defTabSz="916189" eaLnBrk="0" fontAlgn="base" hangingPunct="0">
              <a:spcBef>
                <a:spcPct val="0"/>
              </a:spcBef>
              <a:spcAft>
                <a:spcPct val="0"/>
              </a:spcAft>
              <a:defRPr/>
            </a:pPr>
            <a:r>
              <a:rPr lang="en-US" sz="1100" b="1"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178-180.</a:t>
            </a:r>
          </a:p>
          <a:p>
            <a:pPr marL="241632" indent="-241632" defTabSz="916189" eaLnBrk="0" fontAlgn="base" hangingPunct="0">
              <a:spcBef>
                <a:spcPct val="0"/>
              </a:spcBef>
              <a:spcAft>
                <a:spcPct val="0"/>
              </a:spcAft>
              <a:buFontTx/>
              <a:buAutoNum type="arabicPeriod"/>
              <a:defRPr/>
            </a:pPr>
            <a:r>
              <a:rPr lang="en-US" sz="1100" dirty="0">
                <a:solidFill>
                  <a:prstClr val="black"/>
                </a:solidFill>
              </a:rPr>
              <a:t>Adapted from K. </a:t>
            </a:r>
            <a:r>
              <a:rPr lang="en-US" sz="1100" dirty="0" err="1">
                <a:solidFill>
                  <a:prstClr val="black"/>
                </a:solidFill>
              </a:rPr>
              <a:t>Aspmo</a:t>
            </a:r>
            <a:r>
              <a:rPr lang="en-US" sz="1100" dirty="0">
                <a:solidFill>
                  <a:prstClr val="black"/>
                </a:solidFill>
              </a:rPr>
              <a:t>, T. Berg, and G. </a:t>
            </a:r>
            <a:r>
              <a:rPr lang="en-US" sz="1100" dirty="0" err="1">
                <a:solidFill>
                  <a:prstClr val="black"/>
                </a:solidFill>
              </a:rPr>
              <a:t>Wibetow</a:t>
            </a:r>
            <a:r>
              <a:rPr lang="en-US" sz="1100" dirty="0">
                <a:solidFill>
                  <a:prstClr val="black"/>
                </a:solidFill>
              </a:rPr>
              <a:t>, “Atmospheric Mercury Depletion Events in Polar Regions during Arctic Spring, “ presentation (Oslo: University of Oslo, 16 June 2004). </a:t>
            </a:r>
          </a:p>
        </p:txBody>
      </p:sp>
    </p:spTree>
    <p:extLst>
      <p:ext uri="{BB962C8B-B14F-4D97-AF65-F5344CB8AC3E}">
        <p14:creationId xmlns:p14="http://schemas.microsoft.com/office/powerpoint/2010/main" val="193977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20</a:t>
            </a:fld>
            <a:endParaRPr lang="en-US"/>
          </a:p>
        </p:txBody>
      </p:sp>
      <p:sp>
        <p:nvSpPr>
          <p:cNvPr id="90" name="Shape 90"/>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91" name="Shape 91"/>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2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166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8CA07A9-B212-444A-9945-EBFE5D5CA370}"/>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914D00B-6694-4521-A383-B4FBBEF27C6F}" type="slidenum">
              <a:rPr lang="en-US" altLang="en-US" sz="1100" b="0">
                <a:solidFill>
                  <a:srgbClr val="000000"/>
                </a:solidFill>
                <a:cs typeface="Arial" panose="020B0604020202020204" pitchFamily="34" charset="0"/>
              </a:rPr>
              <a:pPr algn="r" eaLnBrk="1" hangingPunct="1">
                <a:spcBef>
                  <a:spcPct val="0"/>
                </a:spcBef>
              </a:pPr>
              <a:t>2</a:t>
            </a:fld>
            <a:endParaRPr lang="en-US" altLang="en-US" sz="1100" b="0">
              <a:solidFill>
                <a:srgbClr val="000000"/>
              </a:solidFill>
              <a:cs typeface="Arial" panose="020B0604020202020204" pitchFamily="34" charset="0"/>
            </a:endParaRPr>
          </a:p>
        </p:txBody>
      </p:sp>
      <p:sp>
        <p:nvSpPr>
          <p:cNvPr id="69635" name="Slide Image Placeholder 1">
            <a:extLst>
              <a:ext uri="{FF2B5EF4-FFF2-40B4-BE49-F238E27FC236}">
                <a16:creationId xmlns:a16="http://schemas.microsoft.com/office/drawing/2014/main" id="{65E19423-94D6-4A13-8A8B-A3E001C448A6}"/>
              </a:ext>
            </a:extLst>
          </p:cNvPr>
          <p:cNvSpPr>
            <a:spLocks noGrp="1" noRot="1" noChangeAspect="1" noTextEdit="1"/>
          </p:cNvSpPr>
          <p:nvPr>
            <p:ph type="sldImg"/>
          </p:nvPr>
        </p:nvSpPr>
        <p:spPr>
          <a:xfrm>
            <a:off x="1276350" y="733425"/>
            <a:ext cx="4764088" cy="3573463"/>
          </a:xfrm>
          <a:ln/>
        </p:spPr>
      </p:sp>
      <p:sp>
        <p:nvSpPr>
          <p:cNvPr id="69636" name="Notes Placeholder 2">
            <a:extLst>
              <a:ext uri="{FF2B5EF4-FFF2-40B4-BE49-F238E27FC236}">
                <a16:creationId xmlns:a16="http://schemas.microsoft.com/office/drawing/2014/main" id="{E0453426-5A04-4F04-BDDE-A4CAB0A6134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a:t>The first principle of the assertion-evidence approach is that you should build your talk on </a:t>
            </a:r>
            <a:r>
              <a:rPr lang="en-US" altLang="en-US" b="1"/>
              <a:t>messages</a:t>
            </a:r>
            <a:r>
              <a:rPr lang="en-US" altLang="en-US"/>
              <a:t>, not topics. </a:t>
            </a:r>
          </a:p>
          <a:p>
            <a:pPr eaLnBrk="1" hangingPunct="1"/>
            <a:endParaRPr lang="en-US" altLang="en-US">
              <a:cs typeface="Times New Roman" panose="02020603050405020304" pitchFamily="18" charset="0"/>
            </a:endParaRPr>
          </a:p>
          <a:p>
            <a:pPr eaLnBrk="1" hangingPunct="1"/>
            <a:r>
              <a:rPr lang="en-US" altLang="en-US">
                <a:cs typeface="Times New Roman" panose="02020603050405020304" pitchFamily="18" charset="0"/>
              </a:rPr>
              <a:t>Reference pages in </a:t>
            </a:r>
            <a:r>
              <a:rPr lang="en-US" altLang="en-US" i="1">
                <a:cs typeface="Times New Roman" panose="02020603050405020304" pitchFamily="18" charset="0"/>
              </a:rPr>
              <a:t>The Craft of Scientific Presentations, </a:t>
            </a:r>
            <a:r>
              <a:rPr lang="en-US" altLang="en-US">
                <a:cs typeface="Times New Roman" panose="02020603050405020304" pitchFamily="18" charset="0"/>
              </a:rPr>
              <a:t>2</a:t>
            </a:r>
            <a:r>
              <a:rPr lang="en-US" altLang="en-US" baseline="30000">
                <a:cs typeface="Times New Roman" panose="02020603050405020304" pitchFamily="18" charset="0"/>
              </a:rPr>
              <a:t>nd</a:t>
            </a:r>
            <a:r>
              <a:rPr lang="en-US" altLang="en-US">
                <a:cs typeface="Times New Roman" panose="02020603050405020304" pitchFamily="18" charset="0"/>
              </a:rPr>
              <a:t> ed.: </a:t>
            </a:r>
            <a:r>
              <a:rPr lang="en-US" altLang="en-US" b="1">
                <a:cs typeface="Times New Roman" panose="02020603050405020304" pitchFamily="18" charset="0"/>
              </a:rPr>
              <a:t>pages 130-139, 184.</a:t>
            </a:r>
          </a:p>
          <a:p>
            <a:pPr eaLnBrk="1" hangingPunct="1"/>
            <a:endParaRPr lang="en-US" altLang="en-US">
              <a:latin typeface="Times New Roman" panose="02020603050405020304" pitchFamily="18" charset="0"/>
            </a:endParaRPr>
          </a:p>
        </p:txBody>
      </p:sp>
      <p:sp>
        <p:nvSpPr>
          <p:cNvPr id="69637" name="Rectangle 6">
            <a:extLst>
              <a:ext uri="{FF2B5EF4-FFF2-40B4-BE49-F238E27FC236}">
                <a16:creationId xmlns:a16="http://schemas.microsoft.com/office/drawing/2014/main" id="{7699C158-735E-45B4-BB5F-B945DA47A8C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110-111</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z="2500" b="1">
                <a:solidFill>
                  <a:srgbClr val="000000"/>
                </a:solidFill>
              </a:rPr>
              <a:pPr eaLnBrk="0" fontAlgn="base" hangingPunct="0">
                <a:spcBef>
                  <a:spcPct val="0"/>
                </a:spcBef>
                <a:spcAft>
                  <a:spcPct val="0"/>
                </a:spcAft>
                <a:defRPr/>
              </a:pPr>
              <a:t>21</a:t>
            </a:fld>
            <a:endParaRPr lang="en-US" sz="2500" b="1">
              <a:solidFill>
                <a:srgbClr val="000000"/>
              </a:solidFill>
            </a:endParaRPr>
          </a:p>
        </p:txBody>
      </p:sp>
    </p:spTree>
    <p:extLst>
      <p:ext uri="{BB962C8B-B14F-4D97-AF65-F5344CB8AC3E}">
        <p14:creationId xmlns:p14="http://schemas.microsoft.com/office/powerpoint/2010/main" val="171960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115-116</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a:p>
            <a:pPr marL="241632" indent="-241632" defTabSz="916189" eaLnBrk="0" fontAlgn="base" hangingPunct="0">
              <a:spcBef>
                <a:spcPct val="0"/>
              </a:spcBef>
              <a:spcAft>
                <a:spcPct val="0"/>
              </a:spcAft>
              <a:buAutoNum type="arabicPeriod"/>
              <a:defRPr/>
            </a:pPr>
            <a:r>
              <a:rPr lang="en-US" dirty="0"/>
              <a:t>H.H. </a:t>
            </a:r>
            <a:r>
              <a:rPr lang="en-US" dirty="0" err="1"/>
              <a:t>Robertshaw</a:t>
            </a:r>
            <a:r>
              <a:rPr lang="en-US" dirty="0"/>
              <a:t>, “Class Period 15: Signals and Systems,” class lecture in ME 4005 (Blacksburg, VA: Virginia Tech, 16 March 2004).</a:t>
            </a:r>
          </a:p>
          <a:p>
            <a:endParaRPr lang="en-US" dirty="0"/>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mtClean="0">
                <a:solidFill>
                  <a:srgbClr val="000000"/>
                </a:solidFill>
              </a:rPr>
              <a:pPr eaLnBrk="0" fontAlgn="base" hangingPunct="0">
                <a:spcBef>
                  <a:spcPct val="0"/>
                </a:spcBef>
                <a:spcAft>
                  <a:spcPct val="0"/>
                </a:spcAft>
                <a:defRPr/>
              </a:pPr>
              <a:t>22</a:t>
            </a:fld>
            <a:endParaRPr lang="en-US" dirty="0">
              <a:solidFill>
                <a:srgbClr val="000000"/>
              </a:solidFill>
            </a:endParaRPr>
          </a:p>
        </p:txBody>
      </p:sp>
    </p:spTree>
    <p:extLst>
      <p:ext uri="{BB962C8B-B14F-4D97-AF65-F5344CB8AC3E}">
        <p14:creationId xmlns:p14="http://schemas.microsoft.com/office/powerpoint/2010/main" val="189612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23</a:t>
            </a:fld>
            <a:endParaRPr lang="en-US"/>
          </a:p>
        </p:txBody>
      </p:sp>
      <p:sp>
        <p:nvSpPr>
          <p:cNvPr id="99" name="Shape 9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0" name="Shape 100"/>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slide from second section of the presentation’s middle. The image was such that there was no need for subordinate descriptions. </a:t>
            </a:r>
          </a:p>
          <a:p>
            <a:endParaRPr sz="1300">
              <a:solidFill>
                <a:schemeClr val="dk1"/>
              </a:solidFill>
              <a:latin typeface="Calibri"/>
              <a:ea typeface="Calibri"/>
              <a:cs typeface="Calibri"/>
              <a:sym typeface="Calibri"/>
            </a:endParaRPr>
          </a:p>
          <a:p>
            <a:endParaRPr sz="1300" b="1">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Jared Rochester, “Three Primary Products of an Explosive,” presentation (Aberdeen, MD: US Army Research Laboratory, 5 December 2005). </a:t>
            </a:r>
          </a:p>
        </p:txBody>
      </p:sp>
    </p:spTree>
    <p:extLst>
      <p:ext uri="{BB962C8B-B14F-4D97-AF65-F5344CB8AC3E}">
        <p14:creationId xmlns:p14="http://schemas.microsoft.com/office/powerpoint/2010/main" val="112045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11A16AA-DA2E-4EA1-875B-B00F7C333A0D}" type="slidenum">
              <a:rPr lang="en-US" altLang="en-US" sz="1300" b="0">
                <a:solidFill>
                  <a:srgbClr val="000000"/>
                </a:solidFill>
                <a:latin typeface="Times New Roman" panose="02020603050405020304" pitchFamily="18" charset="0"/>
                <a:cs typeface="Arial" panose="020B0604020202020204" pitchFamily="34" charset="0"/>
              </a:rPr>
              <a:pPr algn="r" fontAlgn="base">
                <a:spcBef>
                  <a:spcPct val="0"/>
                </a:spcBef>
                <a:spcAft>
                  <a:spcPct val="0"/>
                </a:spcAft>
              </a:pPr>
              <a:t>24</a:t>
            </a:fld>
            <a:endParaRPr lang="en-US" altLang="en-US" sz="1300" b="0">
              <a:solidFill>
                <a:srgbClr val="000000"/>
              </a:solidFill>
              <a:latin typeface="Times New Roman" panose="02020603050405020304" pitchFamily="18" charset="0"/>
              <a:cs typeface="Arial" panose="020B0604020202020204" pitchFamily="34" charset="0"/>
            </a:endParaRPr>
          </a:p>
        </p:txBody>
      </p:sp>
      <p:sp>
        <p:nvSpPr>
          <p:cNvPr id="253955" name="Rectangle 2"/>
          <p:cNvSpPr>
            <a:spLocks noGrp="1" noRot="1" noChangeAspect="1" noChangeArrowheads="1" noTextEdit="1"/>
          </p:cNvSpPr>
          <p:nvPr>
            <p:ph type="sldImg"/>
          </p:nvPr>
        </p:nvSpPr>
        <p:spPr>
          <a:xfrm>
            <a:off x="1384300" y="757238"/>
            <a:ext cx="5038725" cy="3779837"/>
          </a:xfrm>
        </p:spPr>
      </p:sp>
      <p:sp>
        <p:nvSpPr>
          <p:cNvPr id="253956" name="Rectangle 3"/>
          <p:cNvSpPr>
            <a:spLocks noGrp="1" noChangeArrowheads="1"/>
          </p:cNvSpPr>
          <p:nvPr>
            <p:ph type="body" idx="1"/>
          </p:nvPr>
        </p:nvSpPr>
        <p:spPr bwMode="auto">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166-168</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166-168.</a:t>
            </a:r>
          </a:p>
        </p:txBody>
      </p:sp>
    </p:spTree>
    <p:extLst>
      <p:ext uri="{BB962C8B-B14F-4D97-AF65-F5344CB8AC3E}">
        <p14:creationId xmlns:p14="http://schemas.microsoft.com/office/powerpoint/2010/main" val="19463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25</a:t>
            </a:fld>
            <a:endParaRPr lang="en-US"/>
          </a:p>
        </p:txBody>
      </p:sp>
      <p:sp>
        <p:nvSpPr>
          <p:cNvPr id="251" name="Shape 251"/>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52" name="Shape 252"/>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Conclusion slide. Use the headline (no more than two lines) to state your most important conclusion. Begin the headline with </a:t>
            </a:r>
            <a:r>
              <a:rPr lang="en-US" sz="1300" i="1">
                <a:solidFill>
                  <a:schemeClr val="dk1"/>
                </a:solidFill>
                <a:latin typeface="Calibri"/>
                <a:ea typeface="Calibri"/>
                <a:cs typeface="Calibri"/>
                <a:sym typeface="Calibri"/>
              </a:rPr>
              <a:t>In summary</a:t>
            </a:r>
            <a:r>
              <a:rPr lang="en-US" sz="1300">
                <a:solidFill>
                  <a:schemeClr val="dk1"/>
                </a:solidFill>
                <a:latin typeface="Calibri"/>
                <a:ea typeface="Calibri"/>
                <a:cs typeface="Calibri"/>
                <a:sym typeface="Calibri"/>
              </a:rPr>
              <a:t> or </a:t>
            </a:r>
            <a:r>
              <a:rPr lang="en-US" sz="1300" i="1">
                <a:solidFill>
                  <a:schemeClr val="dk1"/>
                </a:solidFill>
                <a:latin typeface="Calibri"/>
                <a:ea typeface="Calibri"/>
                <a:cs typeface="Calibri"/>
                <a:sym typeface="Calibri"/>
              </a:rPr>
              <a:t>In conclusion</a:t>
            </a:r>
            <a:r>
              <a:rPr lang="en-US" sz="1300">
                <a:solidFill>
                  <a:schemeClr val="dk1"/>
                </a:solidFill>
                <a:latin typeface="Calibri"/>
                <a:ea typeface="Calibri"/>
                <a:cs typeface="Calibri"/>
                <a:sym typeface="Calibri"/>
              </a:rPr>
              <a:t> to ensure that the audience knows they have come to the presentation’s end. Support that headline with an image and parallel points.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should be your last slide. Audiences lose patience when they believe that they have come to the end, but other slides follow.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Notice that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appears at the bottom of this slide. That strategy is much more effective than burning a slide with just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This slide allows the audience to look at the most important slide of the presentation during the question period. See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r>
              <a:rPr lang="en-US" sz="1300" i="1">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pages 182-183. </a:t>
            </a:r>
          </a:p>
        </p:txBody>
      </p:sp>
    </p:spTree>
    <p:extLst>
      <p:ext uri="{BB962C8B-B14F-4D97-AF65-F5344CB8AC3E}">
        <p14:creationId xmlns:p14="http://schemas.microsoft.com/office/powerpoint/2010/main" val="287465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4294967295"/>
          </p:nvPr>
        </p:nvSpPr>
        <p:spPr bwMode="auto">
          <a:xfrm>
            <a:off x="4419600" y="9576199"/>
            <a:ext cx="3381587" cy="503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chemeClr val="tx1"/>
                </a:solidFill>
                <a:latin typeface="Calibri" panose="020F0502020204030204" pitchFamily="34" charset="0"/>
              </a:defRPr>
            </a:lvl1pPr>
            <a:lvl2pPr marL="785305" indent="-302040">
              <a:defRPr sz="2500" b="1">
                <a:solidFill>
                  <a:schemeClr val="tx1"/>
                </a:solidFill>
                <a:latin typeface="Calibri" panose="020F0502020204030204" pitchFamily="34" charset="0"/>
              </a:defRPr>
            </a:lvl2pPr>
            <a:lvl3pPr marL="1208161" indent="-241632">
              <a:defRPr sz="2500" b="1">
                <a:solidFill>
                  <a:schemeClr val="tx1"/>
                </a:solidFill>
                <a:latin typeface="Calibri" panose="020F0502020204030204" pitchFamily="34" charset="0"/>
              </a:defRPr>
            </a:lvl3pPr>
            <a:lvl4pPr marL="1691426" indent="-241632">
              <a:defRPr sz="2500" b="1">
                <a:solidFill>
                  <a:schemeClr val="tx1"/>
                </a:solidFill>
                <a:latin typeface="Calibri" panose="020F0502020204030204" pitchFamily="34" charset="0"/>
              </a:defRPr>
            </a:lvl4pPr>
            <a:lvl5pPr marL="2174690" indent="-241632">
              <a:defRPr sz="2500" b="1">
                <a:solidFill>
                  <a:schemeClr val="tx1"/>
                </a:solidFill>
                <a:latin typeface="Calibri" panose="020F0502020204030204" pitchFamily="34" charset="0"/>
              </a:defRPr>
            </a:lvl5pPr>
            <a:lvl6pPr marL="2657954" indent="-241632" eaLnBrk="0" fontAlgn="base" hangingPunct="0">
              <a:spcBef>
                <a:spcPct val="0"/>
              </a:spcBef>
              <a:spcAft>
                <a:spcPct val="0"/>
              </a:spcAft>
              <a:defRPr sz="2500" b="1">
                <a:solidFill>
                  <a:schemeClr val="tx1"/>
                </a:solidFill>
                <a:latin typeface="Calibri" panose="020F0502020204030204" pitchFamily="34" charset="0"/>
              </a:defRPr>
            </a:lvl6pPr>
            <a:lvl7pPr marL="3141218" indent="-241632" eaLnBrk="0" fontAlgn="base" hangingPunct="0">
              <a:spcBef>
                <a:spcPct val="0"/>
              </a:spcBef>
              <a:spcAft>
                <a:spcPct val="0"/>
              </a:spcAft>
              <a:defRPr sz="2500" b="1">
                <a:solidFill>
                  <a:schemeClr val="tx1"/>
                </a:solidFill>
                <a:latin typeface="Calibri" panose="020F0502020204030204" pitchFamily="34" charset="0"/>
              </a:defRPr>
            </a:lvl7pPr>
            <a:lvl8pPr marL="3624483" indent="-241632" eaLnBrk="0" fontAlgn="base" hangingPunct="0">
              <a:spcBef>
                <a:spcPct val="0"/>
              </a:spcBef>
              <a:spcAft>
                <a:spcPct val="0"/>
              </a:spcAft>
              <a:defRPr sz="2500" b="1">
                <a:solidFill>
                  <a:schemeClr val="tx1"/>
                </a:solidFill>
                <a:latin typeface="Calibri" panose="020F0502020204030204" pitchFamily="34" charset="0"/>
              </a:defRPr>
            </a:lvl8pPr>
            <a:lvl9pPr marL="4107747" indent="-241632" eaLnBrk="0" fontAlgn="base" hangingPunct="0">
              <a:spcBef>
                <a:spcPct val="0"/>
              </a:spcBef>
              <a:spcAft>
                <a:spcPct val="0"/>
              </a:spcAft>
              <a:defRPr sz="2500" b="1">
                <a:solidFill>
                  <a:schemeClr val="tx1"/>
                </a:solidFill>
                <a:latin typeface="Calibri" panose="020F0502020204030204" pitchFamily="34" charset="0"/>
              </a:defRPr>
            </a:lvl9pPr>
          </a:lstStyle>
          <a:p>
            <a:pPr fontAlgn="base">
              <a:spcBef>
                <a:spcPct val="0"/>
              </a:spcBef>
              <a:spcAft>
                <a:spcPct val="0"/>
              </a:spcAft>
            </a:pPr>
            <a:fld id="{8111238C-11BA-44A2-8D51-722AB550B7CC}" type="slidenum">
              <a:rPr lang="en-US" altLang="en-US" sz="1300" b="0">
                <a:solidFill>
                  <a:srgbClr val="000000"/>
                </a:solidFill>
                <a:latin typeface="Arial" panose="020B0604020202020204" pitchFamily="34" charset="0"/>
                <a:cs typeface="Arial" panose="020B0604020202020204" pitchFamily="34" charset="0"/>
              </a:rPr>
              <a:pP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7"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FA0F3D2-1D9D-4486-A1BF-F9AD426D0411}"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8" name="Rectangle 2"/>
          <p:cNvSpPr>
            <a:spLocks noGrp="1" noRot="1" noChangeAspect="1" noChangeArrowheads="1" noTextEdit="1"/>
          </p:cNvSpPr>
          <p:nvPr>
            <p:ph type="sldImg"/>
          </p:nvPr>
        </p:nvSpPr>
        <p:spPr>
          <a:xfrm>
            <a:off x="1401763" y="771525"/>
            <a:ext cx="5000625" cy="3749675"/>
          </a:xfrm>
        </p:spPr>
      </p:sp>
      <p:sp>
        <p:nvSpPr>
          <p:cNvPr id="257029"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03" tIns="50901" rIns="101803" bIns="5090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181-184</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181-184.</a:t>
            </a:r>
          </a:p>
        </p:txBody>
      </p:sp>
    </p:spTree>
    <p:extLst>
      <p:ext uri="{BB962C8B-B14F-4D97-AF65-F5344CB8AC3E}">
        <p14:creationId xmlns:p14="http://schemas.microsoft.com/office/powerpoint/2010/main" val="80892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27</a:t>
            </a:fld>
            <a:endParaRPr lang="en-US"/>
          </a:p>
        </p:txBody>
      </p:sp>
      <p:sp>
        <p:nvSpPr>
          <p:cNvPr id="266" name="Shape 266"/>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67" name="Shape 267"/>
          <p:cNvSpPr txBox="1">
            <a:spLocks noGrp="1"/>
          </p:cNvSpPr>
          <p:nvPr>
            <p:ph type="body" idx="1"/>
          </p:nvPr>
        </p:nvSpPr>
        <p:spPr>
          <a:xfrm>
            <a:off x="975361" y="4560570"/>
            <a:ext cx="5364479" cy="4320540"/>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conclusion slide. Notice how the presenter showed the connection between words blocks on this slide—a strategy that is much more effective than a bullet list, which hides the connections between details.</a:t>
            </a:r>
          </a:p>
          <a:p>
            <a:endParaRPr sz="1300">
              <a:solidFill>
                <a:schemeClr val="dk1"/>
              </a:solidFill>
              <a:latin typeface="Calibri"/>
              <a:ea typeface="Calibri"/>
              <a:cs typeface="Calibri"/>
              <a:sym typeface="Calibri"/>
            </a:endParaRP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Manning Seltzer, “Failure Analysis of the Ice Detector in the Austria 13 Helicopter,” presentation (Hartford, CT: Sikorsky Helicopter, 30 April 2004).</a:t>
            </a:r>
          </a:p>
        </p:txBody>
      </p:sp>
    </p:spTree>
    <p:extLst>
      <p:ext uri="{BB962C8B-B14F-4D97-AF65-F5344CB8AC3E}">
        <p14:creationId xmlns:p14="http://schemas.microsoft.com/office/powerpoint/2010/main" val="391952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6036DBF-3E55-4F8E-A911-C7AA995D454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28D354D-840C-4B12-BFA0-60255BDF5B69}" type="slidenum">
              <a:rPr lang="en-US" altLang="en-US" sz="1100" b="0">
                <a:solidFill>
                  <a:srgbClr val="000000"/>
                </a:solidFill>
                <a:cs typeface="Arial" panose="020B0604020202020204" pitchFamily="34" charset="0"/>
              </a:rPr>
              <a:pPr algn="r" eaLnBrk="1" hangingPunct="1">
                <a:spcBef>
                  <a:spcPct val="0"/>
                </a:spcBef>
              </a:pPr>
              <a:t>3</a:t>
            </a:fld>
            <a:endParaRPr lang="en-US" altLang="en-US" sz="1100" b="0">
              <a:solidFill>
                <a:srgbClr val="000000"/>
              </a:solidFill>
              <a:cs typeface="Arial" panose="020B0604020202020204" pitchFamily="34" charset="0"/>
            </a:endParaRPr>
          </a:p>
        </p:txBody>
      </p:sp>
      <p:sp>
        <p:nvSpPr>
          <p:cNvPr id="71683" name="Slide Image Placeholder 1">
            <a:extLst>
              <a:ext uri="{FF2B5EF4-FFF2-40B4-BE49-F238E27FC236}">
                <a16:creationId xmlns:a16="http://schemas.microsoft.com/office/drawing/2014/main" id="{22F5ADB9-6835-4BA0-9A23-CDF1C143A5BD}"/>
              </a:ext>
            </a:extLst>
          </p:cNvPr>
          <p:cNvSpPr>
            <a:spLocks noGrp="1" noRot="1" noChangeAspect="1" noTextEdit="1"/>
          </p:cNvSpPr>
          <p:nvPr>
            <p:ph type="sldImg"/>
          </p:nvPr>
        </p:nvSpPr>
        <p:spPr>
          <a:xfrm>
            <a:off x="1276350" y="733425"/>
            <a:ext cx="4764088" cy="3573463"/>
          </a:xfrm>
          <a:ln/>
        </p:spPr>
      </p:sp>
      <p:sp>
        <p:nvSpPr>
          <p:cNvPr id="72708" name="Notes Placeholder 2">
            <a:extLst>
              <a:ext uri="{FF2B5EF4-FFF2-40B4-BE49-F238E27FC236}">
                <a16:creationId xmlns:a16="http://schemas.microsoft.com/office/drawing/2014/main" id="{C9CA3E76-C5EA-4BD3-807A-48127F0E065E}"/>
              </a:ext>
            </a:extLst>
          </p:cNvPr>
          <p:cNvSpPr>
            <a:spLocks noGrp="1"/>
          </p:cNvSpPr>
          <p:nvPr>
            <p:ph type="body" idx="1"/>
          </p:nvPr>
        </p:nvSpPr>
        <p:spPr/>
        <p:txBody>
          <a:bodyPr lIns="96645" tIns="48322" rIns="96645" bIns="48322"/>
          <a:lstStyle/>
          <a:p>
            <a:pPr defTabSz="916189">
              <a:spcBef>
                <a:spcPct val="0"/>
              </a:spcBef>
              <a:defRPr/>
            </a:pPr>
            <a:r>
              <a:rPr lang="en-US" altLang="en-US" dirty="0">
                <a:latin typeface="+mn-lt"/>
              </a:rPr>
              <a:t>The second principle of the assertion-evidence approach is that you should support your messages with </a:t>
            </a:r>
            <a:r>
              <a:rPr lang="en-US" altLang="en-US" b="1" dirty="0">
                <a:latin typeface="+mn-lt"/>
              </a:rPr>
              <a:t>visual evidence</a:t>
            </a:r>
            <a:r>
              <a:rPr lang="en-US" altLang="en-US" dirty="0">
                <a:latin typeface="+mn-lt"/>
              </a:rPr>
              <a:t>, </a:t>
            </a:r>
            <a:r>
              <a:rPr lang="en-US" altLang="en-US" i="1" dirty="0">
                <a:latin typeface="+mn-lt"/>
              </a:rPr>
              <a:t>not bullet points</a:t>
            </a:r>
            <a:r>
              <a:rPr lang="en-US" altLang="en-US" dirty="0">
                <a:latin typeface="+mn-lt"/>
              </a:rPr>
              <a:t>. </a:t>
            </a:r>
          </a:p>
          <a:p>
            <a:pPr defTabSz="916189">
              <a:spcBef>
                <a:spcPct val="0"/>
              </a:spcBef>
              <a:defRPr/>
            </a:pPr>
            <a:endParaRPr lang="en-US" b="1" dirty="0">
              <a:latin typeface="+mn-lt"/>
            </a:endParaRPr>
          </a:p>
          <a:p>
            <a:pPr defTabSz="916189">
              <a:spcBef>
                <a:spcPct val="0"/>
              </a:spcBef>
              <a:defRPr/>
            </a:pPr>
            <a:r>
              <a:rPr lang="en-US" b="1" dirty="0">
                <a:latin typeface="+mn-lt"/>
              </a:rPr>
              <a:t>Transition to next slide: </a:t>
            </a:r>
            <a:r>
              <a:rPr lang="en-US" dirty="0">
                <a:latin typeface="+mn-lt"/>
              </a:rPr>
              <a:t>So let’s start with the first principle: Build your talk on messages…</a:t>
            </a:r>
            <a:endParaRPr lang="en-US" b="1" dirty="0">
              <a:latin typeface="+mn-lt"/>
            </a:endParaRPr>
          </a:p>
          <a:p>
            <a:pPr defTabSz="916189">
              <a:spcBef>
                <a:spcPct val="0"/>
              </a:spcBef>
              <a:defRPr/>
            </a:pPr>
            <a:endParaRPr lang="en-US" dirty="0">
              <a:latin typeface="+mn-lt"/>
            </a:endParaRPr>
          </a:p>
          <a:p>
            <a:pPr defTabSz="916189">
              <a:spcBef>
                <a:spcPct val="0"/>
              </a:spcBef>
              <a:defRPr/>
            </a:pPr>
            <a:endParaRPr lang="en-US" dirty="0">
              <a:latin typeface="+mn-lt"/>
            </a:endParaRPr>
          </a:p>
          <a:p>
            <a:pPr defTabSz="916189">
              <a:spcBef>
                <a:spcPct val="0"/>
              </a:spcBef>
              <a:defRPr/>
            </a:pPr>
            <a:r>
              <a:rPr lang="en-US" altLang="en-US" dirty="0"/>
              <a:t>Reference pages in </a:t>
            </a:r>
            <a:r>
              <a:rPr lang="en-US" altLang="en-US" i="1" dirty="0"/>
              <a:t>The Craft of Scientific Presentations, </a:t>
            </a:r>
            <a:r>
              <a:rPr lang="en-US" altLang="en-US" dirty="0"/>
              <a:t>2</a:t>
            </a:r>
            <a:r>
              <a:rPr lang="en-US" altLang="en-US" baseline="30000" dirty="0"/>
              <a:t>nd</a:t>
            </a:r>
            <a:r>
              <a:rPr lang="en-US" altLang="en-US" dirty="0"/>
              <a:t> ed.: </a:t>
            </a:r>
            <a:r>
              <a:rPr lang="en-US" altLang="en-US" dirty="0">
                <a:cs typeface="Times New Roman" panose="02020603050405020304" pitchFamily="18" charset="0"/>
              </a:rPr>
              <a:t>pages 140-143</a:t>
            </a:r>
            <a:r>
              <a:rPr lang="en-US" altLang="en-US" dirty="0"/>
              <a:t>. </a:t>
            </a:r>
            <a:endParaRPr lang="en-US" dirty="0"/>
          </a:p>
          <a:p>
            <a:pPr defTabSz="916189">
              <a:spcBef>
                <a:spcPct val="0"/>
              </a:spcBef>
              <a:defRPr/>
            </a:pPr>
            <a:endParaRPr lang="en-US" dirty="0">
              <a:latin typeface="+mn-lt"/>
            </a:endParaRPr>
          </a:p>
          <a:p>
            <a:pPr eaLnBrk="1" hangingPunct="1">
              <a:spcBef>
                <a:spcPts val="600"/>
              </a:spcBef>
              <a:tabLst>
                <a:tab pos="457200" algn="l"/>
              </a:tabLst>
              <a:defRPr/>
            </a:pPr>
            <a:endParaRPr lang="en-US" altLang="en-US" dirty="0">
              <a:latin typeface="Times New Roman" panose="02020603050405020304" pitchFamily="18" charset="0"/>
            </a:endParaRPr>
          </a:p>
        </p:txBody>
      </p:sp>
      <p:sp>
        <p:nvSpPr>
          <p:cNvPr id="71685" name="Rectangle 6">
            <a:extLst>
              <a:ext uri="{FF2B5EF4-FFF2-40B4-BE49-F238E27FC236}">
                <a16:creationId xmlns:a16="http://schemas.microsoft.com/office/drawing/2014/main" id="{2E8B4BEC-2FDF-4365-909F-3F10D7049CF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D0212E0F-70DD-4C0B-B230-8568E704BCC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C133192-8405-4187-9C6A-5AFAECF77BFF}" type="slidenum">
              <a:rPr lang="en-US" altLang="en-US" sz="1100" b="0">
                <a:solidFill>
                  <a:srgbClr val="000000"/>
                </a:solidFill>
                <a:cs typeface="Arial" panose="020B0604020202020204" pitchFamily="34" charset="0"/>
              </a:rPr>
              <a:pPr algn="r" eaLnBrk="1" hangingPunct="1">
                <a:spcBef>
                  <a:spcPct val="0"/>
                </a:spcBef>
              </a:pPr>
              <a:t>4</a:t>
            </a:fld>
            <a:endParaRPr lang="en-US" altLang="en-US" sz="1100" b="0">
              <a:solidFill>
                <a:srgbClr val="000000"/>
              </a:solidFill>
              <a:cs typeface="Arial" panose="020B0604020202020204" pitchFamily="34" charset="0"/>
            </a:endParaRPr>
          </a:p>
        </p:txBody>
      </p:sp>
      <p:sp>
        <p:nvSpPr>
          <p:cNvPr id="73731" name="Slide Image Placeholder 1">
            <a:extLst>
              <a:ext uri="{FF2B5EF4-FFF2-40B4-BE49-F238E27FC236}">
                <a16:creationId xmlns:a16="http://schemas.microsoft.com/office/drawing/2014/main" id="{0C6C53C9-80E2-4DED-AD14-E7A5F5EF7301}"/>
              </a:ext>
            </a:extLst>
          </p:cNvPr>
          <p:cNvSpPr>
            <a:spLocks noGrp="1" noRot="1" noChangeAspect="1" noTextEdit="1"/>
          </p:cNvSpPr>
          <p:nvPr>
            <p:ph type="sldImg"/>
          </p:nvPr>
        </p:nvSpPr>
        <p:spPr>
          <a:xfrm>
            <a:off x="1276350" y="733425"/>
            <a:ext cx="4764088" cy="3573463"/>
          </a:xfrm>
          <a:ln/>
        </p:spPr>
      </p:sp>
      <p:sp>
        <p:nvSpPr>
          <p:cNvPr id="73732" name="Notes Placeholder 2">
            <a:extLst>
              <a:ext uri="{FF2B5EF4-FFF2-40B4-BE49-F238E27FC236}">
                <a16:creationId xmlns:a16="http://schemas.microsoft.com/office/drawing/2014/main" id="{4B6FC033-AC76-4917-A21F-78C035BC31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tabLst>
                <a:tab pos="457200" algn="l"/>
              </a:tabLst>
            </a:pPr>
            <a:r>
              <a:rPr lang="en-US" altLang="en-US"/>
              <a:t>Most engineers and scientists, unfortunately, follow PowerPoint defaults and build their talks on topic phrases. What occurs then is an unfocused talk with much noise.—”too many words.” </a:t>
            </a:r>
          </a:p>
          <a:p>
            <a:pPr eaLnBrk="1" hangingPunct="1">
              <a:tabLst>
                <a:tab pos="457200" algn="l"/>
              </a:tabLst>
            </a:pPr>
            <a:r>
              <a:rPr lang="en-US" altLang="en-US"/>
              <a:t>For instance, if most engineers and scientists wanted to discuss the problem of the increased temperatures in urban areas, they would waste the top 25% of the slide on a topic phrase such as Urban Temperatures. Then [</a:t>
            </a:r>
            <a:r>
              <a:rPr lang="en-US" altLang="en-US" b="1"/>
              <a:t>animate</a:t>
            </a:r>
            <a:r>
              <a:rPr lang="en-US" altLang="en-US"/>
              <a:t>] those engineers and scientists would create a bullet list of messages that they wanted to say about this topic. If room still existed on the slide [</a:t>
            </a:r>
            <a:r>
              <a:rPr lang="en-US" altLang="en-US" b="1"/>
              <a:t>animate</a:t>
            </a:r>
            <a:r>
              <a:rPr lang="en-US" altLang="en-US"/>
              <a:t>], those engineers and scientists would add visual evidence. The result is a cluttered slide with too many words.</a:t>
            </a:r>
          </a:p>
          <a:p>
            <a:pPr eaLnBrk="1" hangingPunct="1">
              <a:tabLst>
                <a:tab pos="457200" algn="l"/>
              </a:tabLst>
            </a:pPr>
            <a:endParaRPr lang="en-US" altLang="en-US"/>
          </a:p>
          <a:p>
            <a:pPr>
              <a:spcBef>
                <a:spcPct val="0"/>
              </a:spcBef>
              <a:tabLst>
                <a:tab pos="457200" algn="l"/>
              </a:tabLst>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tabLst>
                <a:tab pos="457200" algn="l"/>
              </a:tabLst>
            </a:pPr>
            <a:r>
              <a:rPr lang="en-US" altLang="en-US"/>
              <a:t>Reference: Jessica Smith, “Delivery,” http://vimeo.com/89648269 (4:44-6:05)</a:t>
            </a:r>
          </a:p>
          <a:p>
            <a:pPr eaLnBrk="1" hangingPunct="1">
              <a:tabLst>
                <a:tab pos="457200" algn="l"/>
              </a:tabLst>
            </a:pPr>
            <a:endParaRPr lang="en-US" altLang="en-US"/>
          </a:p>
        </p:txBody>
      </p:sp>
      <p:sp>
        <p:nvSpPr>
          <p:cNvPr id="73733" name="Rectangle 6">
            <a:extLst>
              <a:ext uri="{FF2B5EF4-FFF2-40B4-BE49-F238E27FC236}">
                <a16:creationId xmlns:a16="http://schemas.microsoft.com/office/drawing/2014/main" id="{DF324252-225C-4739-86A4-95E8CCE4A0E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248F9C-3B57-40F0-94A5-E7ABC91CD25D}"/>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64EA17A-E127-4F06-B09A-1B679B8369DC}" type="slidenum">
              <a:rPr lang="en-US" altLang="en-US" sz="1100" b="0">
                <a:solidFill>
                  <a:srgbClr val="000000"/>
                </a:solidFill>
                <a:cs typeface="Arial" panose="020B0604020202020204" pitchFamily="34" charset="0"/>
              </a:rPr>
              <a:pPr algn="r" eaLnBrk="1" hangingPunct="1">
                <a:spcBef>
                  <a:spcPct val="0"/>
                </a:spcBef>
              </a:pPr>
              <a:t>5</a:t>
            </a:fld>
            <a:endParaRPr lang="en-US" altLang="en-US" sz="1100" b="0">
              <a:solidFill>
                <a:srgbClr val="000000"/>
              </a:solidFill>
              <a:cs typeface="Arial" panose="020B0604020202020204" pitchFamily="34" charset="0"/>
            </a:endParaRPr>
          </a:p>
        </p:txBody>
      </p:sp>
      <p:sp>
        <p:nvSpPr>
          <p:cNvPr id="75779" name="Slide Image Placeholder 1">
            <a:extLst>
              <a:ext uri="{FF2B5EF4-FFF2-40B4-BE49-F238E27FC236}">
                <a16:creationId xmlns:a16="http://schemas.microsoft.com/office/drawing/2014/main" id="{F8992F62-488A-4E39-84D1-E1D47B6D580A}"/>
              </a:ext>
            </a:extLst>
          </p:cNvPr>
          <p:cNvSpPr>
            <a:spLocks noGrp="1" noRot="1" noChangeAspect="1" noTextEdit="1"/>
          </p:cNvSpPr>
          <p:nvPr>
            <p:ph type="sldImg"/>
          </p:nvPr>
        </p:nvSpPr>
        <p:spPr>
          <a:xfrm>
            <a:off x="1276350" y="733425"/>
            <a:ext cx="4764088" cy="3573463"/>
          </a:xfrm>
          <a:ln/>
        </p:spPr>
      </p:sp>
      <p:sp>
        <p:nvSpPr>
          <p:cNvPr id="75780" name="Notes Placeholder 2">
            <a:extLst>
              <a:ext uri="{FF2B5EF4-FFF2-40B4-BE49-F238E27FC236}">
                <a16:creationId xmlns:a16="http://schemas.microsoft.com/office/drawing/2014/main" id="{BF276E21-A29A-42EF-832D-7742279DB9F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defTabSz="915988">
              <a:spcBef>
                <a:spcPct val="0"/>
              </a:spcBef>
            </a:pPr>
            <a:r>
              <a:rPr lang="en-US" altLang="en-US"/>
              <a:t>A better way would be to begin the slide not with a phrase [</a:t>
            </a:r>
            <a:r>
              <a:rPr lang="en-US" altLang="en-US" b="1"/>
              <a:t>advance</a:t>
            </a:r>
            <a:r>
              <a:rPr lang="en-US" altLang="en-US"/>
              <a:t>], but….</a:t>
            </a:r>
          </a:p>
          <a:p>
            <a:pPr defTabSz="915988">
              <a:spcBef>
                <a:spcPct val="0"/>
              </a:spcBef>
            </a:pPr>
            <a:endParaRPr lang="en-US" altLang="en-US" b="1"/>
          </a:p>
          <a:p>
            <a:pPr defTabSz="915988">
              <a:spcBef>
                <a:spcPct val="0"/>
              </a:spcBef>
            </a:pPr>
            <a:endParaRPr lang="en-US" altLang="en-US" b="1"/>
          </a:p>
          <a:p>
            <a:pPr defTabSz="915988">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defTabSz="915988">
              <a:spcBef>
                <a:spcPct val="0"/>
              </a:spcBef>
            </a:pPr>
            <a:r>
              <a:rPr lang="en-US" altLang="en-US"/>
              <a:t>Reference: Jessica Smith, “Delivery,” http://vimeo.com/89648269 (4:44-6:05)</a:t>
            </a:r>
          </a:p>
          <a:p>
            <a:pPr defTabSz="915988" eaLnBrk="1" hangingPunct="1"/>
            <a:endParaRPr lang="en-US" altLang="en-US"/>
          </a:p>
          <a:p>
            <a:pPr defTabSz="915988" eaLnBrk="1" hangingPunct="1"/>
            <a:endParaRPr lang="en-US" altLang="en-US">
              <a:latin typeface="Times New Roman" panose="02020603050405020304" pitchFamily="18" charset="0"/>
            </a:endParaRPr>
          </a:p>
        </p:txBody>
      </p:sp>
      <p:sp>
        <p:nvSpPr>
          <p:cNvPr id="75781" name="Rectangle 6">
            <a:extLst>
              <a:ext uri="{FF2B5EF4-FFF2-40B4-BE49-F238E27FC236}">
                <a16:creationId xmlns:a16="http://schemas.microsoft.com/office/drawing/2014/main" id="{671C6350-9EBC-4C80-82F2-CED183E3016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B8D9BB5F-9786-49F8-864A-27CAEB921475}"/>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9E020C3E-E19C-431D-8BAC-12DA700A6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…but with the most important message of the scene. In this case, that message is “Temperatures in urban centers are often much warmer than in surrounding rural areas.” Then the engineer or scientist should dedicate the rest of the canvas to visual evidence that supports the message. Moreover, the speaker should use that evidence to present the second messages for the scene.</a:t>
            </a:r>
          </a:p>
          <a:p>
            <a:r>
              <a:rPr lang="en-US" altLang="en-US"/>
              <a:t>	For instance, in this scene, the speaker could first discuss the causes of the increased urban temperatures. One cause is the lack of shade trees. Another is the differences in the heat capacities of the surface materials. In other words, the rooftops in a city absorb more heat than the foliage in the countryside. That absorbed heat leads to higher temperatures in the surrounding air.</a:t>
            </a:r>
          </a:p>
          <a:p>
            <a:r>
              <a:rPr lang="en-US" altLang="en-US"/>
              <a:t>	In addition, the speak could discuss the effects of the increased urban temperatures, the most important being the increased costs to cool the buildings in the summer. The increased energy needed to cool those buildings also results in increased air emissions.</a:t>
            </a:r>
          </a:p>
          <a:p>
            <a:r>
              <a:rPr lang="en-US" altLang="en-US"/>
              <a:t>	After giving this scene, point out that although the sentence headline used more words than a phrase headline would have, the overall number of words on the scene was significantly less.</a:t>
            </a:r>
          </a:p>
          <a:p>
            <a:r>
              <a:rPr lang="en-US" altLang="en-US"/>
              <a:t>	</a:t>
            </a:r>
          </a:p>
          <a:p>
            <a:pPr>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pPr>
            <a:r>
              <a:rPr lang="en-US" altLang="en-US"/>
              <a:t>Reference: Jessica Smith, “Delivery,” http://vimeo.com/89648269 (4:44-6:05)</a:t>
            </a:r>
          </a:p>
          <a:p>
            <a:endParaRPr lang="en-US" altLang="en-US"/>
          </a:p>
        </p:txBody>
      </p:sp>
      <p:sp>
        <p:nvSpPr>
          <p:cNvPr id="77828" name="Slide Number Placeholder 3">
            <a:extLst>
              <a:ext uri="{FF2B5EF4-FFF2-40B4-BE49-F238E27FC236}">
                <a16:creationId xmlns:a16="http://schemas.microsoft.com/office/drawing/2014/main" id="{268FB539-4FA2-4941-BBAC-2694F1F0DD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F889D9-7326-40C0-A687-B68A8D339F3B}" type="slidenum">
              <a:rPr lang="en-US" altLang="en-US" sz="1100">
                <a:solidFill>
                  <a:srgbClr val="000000"/>
                </a:solidFill>
              </a:rPr>
              <a:pPr>
                <a:spcBef>
                  <a:spcPct val="0"/>
                </a:spcBef>
              </a:pPr>
              <a:t>6</a:t>
            </a:fld>
            <a:endParaRPr lang="en-US" altLang="en-US" sz="1100">
              <a:solidFill>
                <a:srgbClr val="000000"/>
              </a:solidFill>
            </a:endParaRPr>
          </a:p>
        </p:txBody>
      </p:sp>
      <p:sp>
        <p:nvSpPr>
          <p:cNvPr id="77829" name="Rectangle 6">
            <a:extLst>
              <a:ext uri="{FF2B5EF4-FFF2-40B4-BE49-F238E27FC236}">
                <a16:creationId xmlns:a16="http://schemas.microsoft.com/office/drawing/2014/main" id="{33222382-C8E3-4E69-9008-6B320A9A8C2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7</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170543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8</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233981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3460"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fontAlgn="base" hangingPunct="1">
              <a:spcBef>
                <a:spcPct val="0"/>
              </a:spcBef>
              <a:spcAft>
                <a:spcPct val="0"/>
              </a:spcAft>
            </a:pPr>
            <a:fld id="{15562014-BFF9-45C9-8702-297672786B03}" type="slidenum">
              <a:rPr lang="en-US" sz="1200" b="0">
                <a:solidFill>
                  <a:srgbClr val="000000"/>
                </a:solidFill>
                <a:latin typeface="+mn-lt"/>
              </a:rPr>
              <a:pPr algn="r" eaLnBrk="1" fontAlgn="base" hangingPunct="1">
                <a:spcBef>
                  <a:spcPct val="0"/>
                </a:spcBef>
                <a:spcAft>
                  <a:spcPct val="0"/>
                </a:spcAft>
              </a:pPr>
              <a:t>9</a:t>
            </a:fld>
            <a:endParaRPr lang="en-US" sz="1200" b="0" dirty="0">
              <a:solidFill>
                <a:srgbClr val="000000"/>
              </a:solidFill>
              <a:latin typeface="+mn-lt"/>
            </a:endParaRPr>
          </a:p>
        </p:txBody>
      </p:sp>
    </p:spTree>
    <p:extLst>
      <p:ext uri="{BB962C8B-B14F-4D97-AF65-F5344CB8AC3E}">
        <p14:creationId xmlns:p14="http://schemas.microsoft.com/office/powerpoint/2010/main" val="370302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189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5374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00260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752526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6236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553893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9/10/21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5178225"/>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1325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621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7576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Tree>
    <p:extLst>
      <p:ext uri="{BB962C8B-B14F-4D97-AF65-F5344CB8AC3E}">
        <p14:creationId xmlns:p14="http://schemas.microsoft.com/office/powerpoint/2010/main" val="1215809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98291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50665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1294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15389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5798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27397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49769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9/10/21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0779599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003202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9/10/21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651071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858000" y="6356350"/>
            <a:ext cx="2133600" cy="365125"/>
          </a:xfrm>
          <a:prstGeom prst="rect">
            <a:avLst/>
          </a:prstGeom>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707163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9/10/21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9499717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9/10/21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758651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9/10/21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795316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9/10/21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592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9/10/21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1720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804962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204560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9916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6773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695336" y="2736716"/>
            <a:ext cx="1819265" cy="307777"/>
          </a:xfrm>
          <a:prstGeom prst="rect">
            <a:avLst/>
          </a:prstGeom>
        </p:spPr>
        <p:txBody>
          <a:bodyPr wrap="square" lIns="0" tIns="0" rIns="0" bIns="0">
            <a:spAutoFit/>
          </a:bodyPr>
          <a:lstStyle>
            <a:lvl1pPr>
              <a:defRPr sz="2000" b="1">
                <a:latin typeface="Calibri" panose="020F0502020204030204" pitchFamily="34" charset="0"/>
              </a:defRPr>
            </a:lvl1pPr>
          </a:lstStyle>
          <a:p>
            <a:pPr lvl="0"/>
            <a:r>
              <a:rPr lang="en-US" dirty="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73152" y="97536"/>
            <a:ext cx="8863030" cy="400110"/>
          </a:xfrm>
          <a:prstGeom prst="rect">
            <a:avLst/>
          </a:prstGeom>
        </p:spPr>
        <p:txBody>
          <a:bodyPr wrap="square" lIns="0" tIns="0" rIns="0" bIns="0">
            <a:spAutoFit/>
          </a:bodyPr>
          <a:lstStyle>
            <a:lvl1pPr>
              <a:defRPr sz="2600" b="1" baseline="0">
                <a:latin typeface="Calibri" panose="020F0502020204030204" pitchFamily="34" charset="0"/>
              </a:defRPr>
            </a:lvl1pPr>
          </a:lstStyle>
          <a:p>
            <a:r>
              <a:rPr lang="en-US" dirty="0"/>
              <a:t>Insert assertion here</a:t>
            </a:r>
          </a:p>
        </p:txBody>
      </p:sp>
      <p:sp>
        <p:nvSpPr>
          <p:cNvPr id="9" name="Slide Number Placeholder 5"/>
          <p:cNvSpPr>
            <a:spLocks noGrp="1"/>
          </p:cNvSpPr>
          <p:nvPr>
            <p:ph type="sldNum" sz="quarter" idx="4"/>
          </p:nvPr>
        </p:nvSpPr>
        <p:spPr>
          <a:xfrm>
            <a:off x="63050" y="6384532"/>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extLst>
      <p:ext uri="{BB962C8B-B14F-4D97-AF65-F5344CB8AC3E}">
        <p14:creationId xmlns:p14="http://schemas.microsoft.com/office/powerpoint/2010/main" val="2766318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4793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9171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9/10/21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9367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9/10/21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466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9/10/21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0382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22652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9/10/21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5086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9/10/21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7871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5095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79360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4071036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6340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7521303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18781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2761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9/10/21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184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5756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25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89718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98859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4" name="TextBox 3"/>
          <p:cNvSpPr txBox="1"/>
          <p:nvPr userDrawn="1"/>
        </p:nvSpPr>
        <p:spPr>
          <a:xfrm>
            <a:off x="0" y="6550223"/>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extLst>
      <p:ext uri="{BB962C8B-B14F-4D97-AF65-F5344CB8AC3E}">
        <p14:creationId xmlns:p14="http://schemas.microsoft.com/office/powerpoint/2010/main" val="428768234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9/10/21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1316587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9/10/21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90907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9/10/21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049322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050"/>
          <p:cNvSpPr>
            <a:spLocks noGrp="1" noChangeArrowheads="1"/>
          </p:cNvSpPr>
          <p:nvPr>
            <p:ph type="title"/>
          </p:nvPr>
        </p:nvSpPr>
        <p:spPr>
          <a:xfrm>
            <a:off x="152400" y="152400"/>
            <a:ext cx="6973888" cy="1200329"/>
          </a:xfrm>
          <a:noFill/>
        </p:spPr>
        <p:txBody>
          <a:bodyPr/>
          <a:lstStyle/>
          <a:p>
            <a:pPr algn="l">
              <a:spcAft>
                <a:spcPts val="3000"/>
              </a:spcAft>
            </a:pPr>
            <a:r>
              <a:rPr lang="en-US" altLang="en-US" sz="3600" b="1" dirty="0">
                <a:solidFill>
                  <a:srgbClr val="000000"/>
                </a:solidFill>
                <a:latin typeface="Calibri" panose="020F0502020204030204" pitchFamily="34" charset="0"/>
              </a:rPr>
              <a:t>Rethinking Technical Presentations:</a:t>
            </a:r>
            <a:br>
              <a:rPr lang="en-US" altLang="en-US" sz="3600" b="1" dirty="0">
                <a:solidFill>
                  <a:srgbClr val="000000"/>
                </a:solidFill>
                <a:latin typeface="Calibri" panose="020F0502020204030204" pitchFamily="34" charset="0"/>
              </a:rPr>
            </a:br>
            <a:r>
              <a:rPr lang="en-US" altLang="en-US" sz="3600" dirty="0">
                <a:solidFill>
                  <a:srgbClr val="000000"/>
                </a:solidFill>
                <a:latin typeface="Calibri" panose="020F0502020204030204" pitchFamily="34" charset="0"/>
              </a:rPr>
              <a:t>The Assertion-Evidence Approach</a:t>
            </a:r>
            <a:endParaRPr lang="en-US" altLang="en-US" sz="6000" b="1" dirty="0">
              <a:solidFill>
                <a:srgbClr val="000000"/>
              </a:solidFill>
              <a:latin typeface="Calibri" panose="020F0502020204030204" pitchFamily="34" charset="0"/>
            </a:endParaRPr>
          </a:p>
        </p:txBody>
      </p:sp>
      <p:sp>
        <p:nvSpPr>
          <p:cNvPr id="150532" name="Rectangle 2056"/>
          <p:cNvSpPr>
            <a:spLocks noChangeArrowheads="1"/>
          </p:cNvSpPr>
          <p:nvPr/>
        </p:nvSpPr>
        <p:spPr bwMode="auto">
          <a:xfrm>
            <a:off x="152400" y="3773488"/>
            <a:ext cx="4495800" cy="16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0" algn="l"/>
              </a:tabLst>
              <a:defRPr sz="2400" b="1">
                <a:solidFill>
                  <a:schemeClr val="tx1"/>
                </a:solidFill>
                <a:latin typeface="Calibri" panose="020F0502020204030204" pitchFamily="34" charset="0"/>
              </a:defRPr>
            </a:lvl1pPr>
            <a:lvl2pPr marL="742950" indent="-285750">
              <a:tabLst>
                <a:tab pos="0" algn="l"/>
              </a:tabLst>
              <a:defRPr sz="2400" b="1">
                <a:solidFill>
                  <a:schemeClr val="tx1"/>
                </a:solidFill>
                <a:latin typeface="Calibri" panose="020F0502020204030204" pitchFamily="34" charset="0"/>
              </a:defRPr>
            </a:lvl2pPr>
            <a:lvl3pPr marL="1143000" indent="-228600">
              <a:tabLst>
                <a:tab pos="0" algn="l"/>
              </a:tabLst>
              <a:defRPr sz="2400" b="1">
                <a:solidFill>
                  <a:schemeClr val="tx1"/>
                </a:solidFill>
                <a:latin typeface="Calibri" panose="020F0502020204030204" pitchFamily="34" charset="0"/>
              </a:defRPr>
            </a:lvl3pPr>
            <a:lvl4pPr marL="1600200" indent="-228600">
              <a:tabLst>
                <a:tab pos="0" algn="l"/>
              </a:tabLst>
              <a:defRPr sz="2400" b="1">
                <a:solidFill>
                  <a:schemeClr val="tx1"/>
                </a:solidFill>
                <a:latin typeface="Calibri" panose="020F0502020204030204" pitchFamily="34" charset="0"/>
              </a:defRPr>
            </a:lvl4pPr>
            <a:lvl5pPr marL="2057400" indent="-228600">
              <a:tabLst>
                <a:tab pos="0" algn="l"/>
              </a:tabLst>
              <a:defRPr sz="2400" b="1">
                <a:solidFill>
                  <a:schemeClr val="tx1"/>
                </a:solidFill>
                <a:latin typeface="Calibri" panose="020F0502020204030204" pitchFamily="34" charset="0"/>
              </a:defRPr>
            </a:lvl5pPr>
            <a:lvl6pPr marL="25146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6pPr>
            <a:lvl7pPr marL="29718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7pPr>
            <a:lvl8pPr marL="34290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8pPr>
            <a:lvl9pPr marL="38862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9pPr>
          </a:lstStyle>
          <a:p>
            <a:pPr eaLnBrk="0" fontAlgn="base" hangingPunct="0">
              <a:spcBef>
                <a:spcPct val="0"/>
              </a:spcBef>
              <a:spcAft>
                <a:spcPct val="0"/>
              </a:spcAft>
            </a:pPr>
            <a:r>
              <a:rPr lang="en-US" altLang="en-US" dirty="0">
                <a:solidFill>
                  <a:srgbClr val="232323"/>
                </a:solidFill>
              </a:rPr>
              <a:t>Adapted from</a:t>
            </a:r>
          </a:p>
          <a:p>
            <a:pPr eaLnBrk="0" fontAlgn="base" hangingPunct="0">
              <a:spcBef>
                <a:spcPct val="0"/>
              </a:spcBef>
              <a:spcAft>
                <a:spcPct val="0"/>
              </a:spcAft>
            </a:pPr>
            <a:r>
              <a:rPr lang="en-US" altLang="en-US" dirty="0">
                <a:solidFill>
                  <a:srgbClr val="232323"/>
                </a:solidFill>
              </a:rPr>
              <a:t>Work of </a:t>
            </a:r>
          </a:p>
          <a:p>
            <a:pPr eaLnBrk="0" fontAlgn="base" hangingPunct="0">
              <a:spcBef>
                <a:spcPct val="0"/>
              </a:spcBef>
              <a:spcAft>
                <a:spcPct val="0"/>
              </a:spcAft>
            </a:pPr>
            <a:r>
              <a:rPr lang="en-US" altLang="en-US" dirty="0">
                <a:solidFill>
                  <a:srgbClr val="232323"/>
                </a:solidFill>
              </a:rPr>
              <a:t>Michael Alley</a:t>
            </a:r>
          </a:p>
          <a:p>
            <a:pPr eaLnBrk="0" fontAlgn="base" hangingPunct="0">
              <a:spcBef>
                <a:spcPct val="0"/>
              </a:spcBef>
              <a:spcAft>
                <a:spcPct val="0"/>
              </a:spcAft>
            </a:pPr>
            <a:r>
              <a:rPr lang="en-US" altLang="en-US" sz="1600" dirty="0">
                <a:solidFill>
                  <a:srgbClr val="232323"/>
                </a:solidFill>
              </a:rPr>
              <a:t>College of Engineering</a:t>
            </a:r>
          </a:p>
          <a:p>
            <a:pPr eaLnBrk="0" fontAlgn="base" hangingPunct="0">
              <a:spcBef>
                <a:spcPct val="0"/>
              </a:spcBef>
              <a:spcAft>
                <a:spcPct val="0"/>
              </a:spcAft>
            </a:pPr>
            <a:r>
              <a:rPr lang="en-US" altLang="en-US" sz="1600" dirty="0">
                <a:solidFill>
                  <a:srgbClr val="232323"/>
                </a:solidFill>
              </a:rPr>
              <a:t>Penn State</a:t>
            </a:r>
            <a:endParaRPr lang="en-US" altLang="en-US" dirty="0">
              <a:solidFill>
                <a:srgbClr val="232323"/>
              </a:solidFill>
            </a:endParaRPr>
          </a:p>
        </p:txBody>
      </p:sp>
      <p:sp>
        <p:nvSpPr>
          <p:cNvPr id="2" name="Rectangle 1"/>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487555-4E86-4385-BB28-682E3B07252B}"/>
              </a:ext>
            </a:extLst>
          </p:cNvPr>
          <p:cNvPicPr>
            <a:picLocks noChangeAspect="1"/>
          </p:cNvPicPr>
          <p:nvPr/>
        </p:nvPicPr>
        <p:blipFill>
          <a:blip r:embed="rId3"/>
          <a:stretch>
            <a:fillRect/>
          </a:stretch>
        </p:blipFill>
        <p:spPr>
          <a:xfrm>
            <a:off x="2836862" y="1841896"/>
            <a:ext cx="6078538" cy="4558904"/>
          </a:xfrm>
          <a:prstGeom prst="rect">
            <a:avLst/>
          </a:prstGeom>
          <a:ln>
            <a:solidFill>
              <a:schemeClr val="tx1"/>
            </a:solidFill>
          </a:ln>
        </p:spPr>
      </p:pic>
    </p:spTree>
    <p:extLst>
      <p:ext uri="{BB962C8B-B14F-4D97-AF65-F5344CB8AC3E}">
        <p14:creationId xmlns:p14="http://schemas.microsoft.com/office/powerpoint/2010/main" val="321602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0" descr="http://musclecargarageusa.com/wp-content/uploads/2010/04/61-Impala-Above-Front-Angle-BE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00200"/>
            <a:ext cx="600075"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2931" name="Picture 10" descr="http://musclecargarageusa.com/wp-content/uploads/2010/04/61-Impala-Above-Front-Angle-B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1600200"/>
            <a:ext cx="1066800"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2932" name="Line 72"/>
          <p:cNvSpPr>
            <a:spLocks noChangeShapeType="1"/>
          </p:cNvSpPr>
          <p:nvPr/>
        </p:nvSpPr>
        <p:spPr bwMode="auto">
          <a:xfrm>
            <a:off x="1104900" y="2152650"/>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2933"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sp>
        <p:nvSpPr>
          <p:cNvPr id="252934" name="Text Box 60"/>
          <p:cNvSpPr txBox="1">
            <a:spLocks noChangeArrowheads="1"/>
          </p:cNvSpPr>
          <p:nvPr/>
        </p:nvSpPr>
        <p:spPr bwMode="auto">
          <a:xfrm>
            <a:off x="454025" y="2533650"/>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1961</a:t>
            </a:r>
          </a:p>
          <a:p>
            <a:pPr algn="ctr" eaLnBrk="1" hangingPunct="1"/>
            <a:r>
              <a:rPr lang="en-US" dirty="0"/>
              <a:t>1.5 million</a:t>
            </a:r>
          </a:p>
        </p:txBody>
      </p:sp>
      <p:sp>
        <p:nvSpPr>
          <p:cNvPr id="252936"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a:solidFill>
                  <a:srgbClr val="7F7F7F"/>
                </a:solidFill>
              </a:rPr>
              <a:t>1952</a:t>
            </a:r>
          </a:p>
          <a:p>
            <a:pPr algn="ctr" eaLnBrk="1" hangingPunct="1"/>
            <a:r>
              <a:rPr lang="en-US">
                <a:solidFill>
                  <a:srgbClr val="7F7F7F"/>
                </a:solidFill>
              </a:rPr>
              <a:t>1.1 million</a:t>
            </a:r>
          </a:p>
        </p:txBody>
      </p:sp>
      <p:pic>
        <p:nvPicPr>
          <p:cNvPr id="252938" name="Picture 9"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4993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72"/>
          <p:cNvSpPr>
            <a:spLocks noChangeShapeType="1"/>
          </p:cNvSpPr>
          <p:nvPr/>
        </p:nvSpPr>
        <p:spPr bwMode="auto">
          <a:xfrm>
            <a:off x="1104900" y="2124075"/>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3955"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grpSp>
        <p:nvGrpSpPr>
          <p:cNvPr id="253956" name="Group 41"/>
          <p:cNvGrpSpPr>
            <a:grpSpLocks/>
          </p:cNvGrpSpPr>
          <p:nvPr/>
        </p:nvGrpSpPr>
        <p:grpSpPr bwMode="auto">
          <a:xfrm>
            <a:off x="454025" y="1609726"/>
            <a:ext cx="4108450" cy="1631951"/>
            <a:chOff x="286" y="1014"/>
            <a:chExt cx="2588" cy="1028"/>
          </a:xfrm>
        </p:grpSpPr>
        <p:pic>
          <p:nvPicPr>
            <p:cNvPr id="253990" name="Picture 54" descr="j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 y="1014"/>
              <a:ext cx="335" cy="5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3991" name="Text Box 60"/>
            <p:cNvSpPr txBox="1">
              <a:spLocks noChangeArrowheads="1"/>
            </p:cNvSpPr>
            <p:nvPr/>
          </p:nvSpPr>
          <p:spPr bwMode="auto">
            <a:xfrm>
              <a:off x="286" y="1596"/>
              <a:ext cx="822"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1961</a:t>
              </a:r>
            </a:p>
            <a:p>
              <a:pPr algn="ctr" eaLnBrk="1" hangingPunct="1"/>
              <a:r>
                <a:rPr lang="en-US" dirty="0">
                  <a:solidFill>
                    <a:srgbClr val="7F7F7F"/>
                  </a:solidFill>
                </a:rPr>
                <a:t>1.5 million</a:t>
              </a:r>
            </a:p>
          </p:txBody>
        </p:sp>
      </p:grpSp>
      <p:sp>
        <p:nvSpPr>
          <p:cNvPr id="253957"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253958"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1952</a:t>
            </a:r>
          </a:p>
          <a:p>
            <a:pPr algn="ctr" eaLnBrk="1" hangingPunct="1"/>
            <a:r>
              <a:rPr lang="en-US" dirty="0">
                <a:solidFill>
                  <a:srgbClr val="7F7F7F"/>
                </a:solidFill>
              </a:rPr>
              <a:t>1.1 million</a:t>
            </a:r>
          </a:p>
        </p:txBody>
      </p:sp>
      <p:pic>
        <p:nvPicPr>
          <p:cNvPr id="253959" name="Picture 5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950" y="1604963"/>
            <a:ext cx="1060450" cy="82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53960" name="Group 42"/>
          <p:cNvGrpSpPr>
            <a:grpSpLocks/>
          </p:cNvGrpSpPr>
          <p:nvPr/>
        </p:nvGrpSpPr>
        <p:grpSpPr bwMode="auto">
          <a:xfrm>
            <a:off x="488950" y="1600200"/>
            <a:ext cx="7969250" cy="5099050"/>
            <a:chOff x="308" y="1008"/>
            <a:chExt cx="5020" cy="3212"/>
          </a:xfrm>
        </p:grpSpPr>
        <p:sp>
          <p:nvSpPr>
            <p:cNvPr id="253961" name="Text Box 55"/>
            <p:cNvSpPr txBox="1">
              <a:spLocks noChangeArrowheads="1"/>
            </p:cNvSpPr>
            <p:nvPr/>
          </p:nvSpPr>
          <p:spPr bwMode="auto">
            <a:xfrm>
              <a:off x="308" y="3110"/>
              <a:ext cx="78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2007</a:t>
              </a:r>
            </a:p>
            <a:p>
              <a:pPr algn="ctr" eaLnBrk="1" hangingPunct="1"/>
              <a:r>
                <a:rPr lang="en-US" dirty="0"/>
                <a:t>27 Million</a:t>
              </a:r>
            </a:p>
          </p:txBody>
        </p:sp>
        <p:grpSp>
          <p:nvGrpSpPr>
            <p:cNvPr id="253962" name="Group 13"/>
            <p:cNvGrpSpPr>
              <a:grpSpLocks/>
            </p:cNvGrpSpPr>
            <p:nvPr/>
          </p:nvGrpSpPr>
          <p:grpSpPr bwMode="auto">
            <a:xfrm>
              <a:off x="1824" y="1008"/>
              <a:ext cx="3504" cy="3212"/>
              <a:chOff x="1584" y="624"/>
              <a:chExt cx="4032" cy="3696"/>
            </a:xfrm>
          </p:grpSpPr>
          <p:pic>
            <p:nvPicPr>
              <p:cNvPr id="253963" name="Picture 2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4" name="Picture 2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5" name="Picture 2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6" name="Picture 2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7" name="Picture 2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8" name="Picture 3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9" name="Picture 3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0" name="Picture 32"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1" name="Picture 3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2" name="Picture 3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3" name="Picture 2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4" name="Picture 3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5" name="Picture 3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6" name="Picture 3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7" name="Picture 3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8" name="Picture 3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9" name="Picture 4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 y="3177"/>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0" name="Picture 41"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1" name="Picture 4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2" name="Picture 4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3" name="Picture 4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4" name="Picture 4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5" name="Picture 4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6" name="Picture 4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7" name="Picture 4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8" name="Picture 5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9" name="Picture 66"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0" name="Rectangle 3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0599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A New Template for</a:t>
            </a:r>
            <a:br>
              <a:rPr lang="en-US" dirty="0"/>
            </a:br>
            <a:r>
              <a:rPr lang="en-US" dirty="0"/>
              <a:t>Assertion-Evidence Format</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Breaking out of the PowerPoint Layout</a:t>
            </a:r>
          </a:p>
        </p:txBody>
      </p:sp>
    </p:spTree>
    <p:extLst>
      <p:ext uri="{BB962C8B-B14F-4D97-AF65-F5344CB8AC3E}">
        <p14:creationId xmlns:p14="http://schemas.microsoft.com/office/powerpoint/2010/main" val="270338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5156200" cy="38576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2275" name="Rectangle 2050"/>
          <p:cNvSpPr>
            <a:spLocks noGrp="1" noChangeArrowheads="1"/>
          </p:cNvSpPr>
          <p:nvPr>
            <p:ph type="title" idx="4294967295"/>
          </p:nvPr>
        </p:nvSpPr>
        <p:spPr bwMode="auto">
          <a:xfrm>
            <a:off x="76200"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a:t>
            </a:r>
            <a:r>
              <a:rPr lang="en-US" altLang="en-US" dirty="0">
                <a:solidFill>
                  <a:srgbClr val="000000"/>
                </a:solidFill>
                <a:latin typeface="Calibri" panose="020F0502020204030204" pitchFamily="34" charset="0"/>
              </a:rPr>
              <a:t>d</a:t>
            </a:r>
            <a:r>
              <a:rPr lang="en-US" altLang="en-US" sz="2800" b="1" dirty="0">
                <a:solidFill>
                  <a:srgbClr val="000000"/>
                </a:solidFill>
                <a:latin typeface="Calibri" panose="020F0502020204030204" pitchFamily="34" charset="0"/>
              </a:rPr>
              <a:t>efault PowerPoint layout is not designed for</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assertion-evidence format</a:t>
            </a:r>
          </a:p>
        </p:txBody>
      </p:sp>
      <p:grpSp>
        <p:nvGrpSpPr>
          <p:cNvPr id="2" name="Group 1"/>
          <p:cNvGrpSpPr>
            <a:grpSpLocks/>
          </p:cNvGrpSpPr>
          <p:nvPr/>
        </p:nvGrpSpPr>
        <p:grpSpPr bwMode="auto">
          <a:xfrm>
            <a:off x="495300" y="1981200"/>
            <a:ext cx="4419600" cy="3243263"/>
            <a:chOff x="457200" y="1371600"/>
            <a:chExt cx="4419600" cy="3243263"/>
          </a:xfrm>
        </p:grpSpPr>
        <p:cxnSp>
          <p:nvCxnSpPr>
            <p:cNvPr id="3" name="Straight Connector 2"/>
            <p:cNvCxnSpPr/>
            <p:nvPr/>
          </p:nvCxnSpPr>
          <p:spPr>
            <a:xfrm>
              <a:off x="4572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96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FEADA30-59F1-4BA3-BA22-075A8D2172F1}"/>
              </a:ext>
            </a:extLst>
          </p:cNvPr>
          <p:cNvCxnSpPr/>
          <p:nvPr/>
        </p:nvCxnSpPr>
        <p:spPr>
          <a:xfrm flipH="1">
            <a:off x="5029200" y="2286000"/>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709D8B8A-77E4-4FAB-B206-392233F2475C}"/>
              </a:ext>
            </a:extLst>
          </p:cNvPr>
          <p:cNvSpPr txBox="1">
            <a:spLocks noChangeArrowheads="1"/>
          </p:cNvSpPr>
          <p:nvPr/>
        </p:nvSpPr>
        <p:spPr bwMode="auto">
          <a:xfrm>
            <a:off x="5575300" y="1828800"/>
            <a:ext cx="356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topics as titles</a:t>
            </a:r>
          </a:p>
        </p:txBody>
      </p:sp>
      <p:cxnSp>
        <p:nvCxnSpPr>
          <p:cNvPr id="11" name="Straight Arrow Connector 10">
            <a:extLst>
              <a:ext uri="{FF2B5EF4-FFF2-40B4-BE49-F238E27FC236}">
                <a16:creationId xmlns:a16="http://schemas.microsoft.com/office/drawing/2014/main" id="{E2205906-E850-46B9-BDCC-1B0B16C8C182}"/>
              </a:ext>
            </a:extLst>
          </p:cNvPr>
          <p:cNvCxnSpPr/>
          <p:nvPr/>
        </p:nvCxnSpPr>
        <p:spPr>
          <a:xfrm flipH="1">
            <a:off x="5029200" y="3545295"/>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8EA3652A-5FA1-42DE-96EF-8C20BDBEB8E9}"/>
              </a:ext>
            </a:extLst>
          </p:cNvPr>
          <p:cNvSpPr txBox="1">
            <a:spLocks noChangeArrowheads="1"/>
          </p:cNvSpPr>
          <p:nvPr/>
        </p:nvSpPr>
        <p:spPr bwMode="auto">
          <a:xfrm>
            <a:off x="5562600" y="3276600"/>
            <a:ext cx="35687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long text,</a:t>
            </a:r>
          </a:p>
          <a:p>
            <a:pPr fontAlgn="base">
              <a:spcBef>
                <a:spcPct val="0"/>
              </a:spcBef>
              <a:spcAft>
                <a:spcPct val="0"/>
              </a:spcAft>
            </a:pPr>
            <a:r>
              <a:rPr lang="en-US" altLang="en-US" dirty="0">
                <a:solidFill>
                  <a:srgbClr val="000000"/>
                </a:solidFill>
              </a:rPr>
              <a:t>not visuals</a:t>
            </a:r>
          </a:p>
        </p:txBody>
      </p:sp>
    </p:spTree>
    <p:extLst>
      <p:ext uri="{BB962C8B-B14F-4D97-AF65-F5344CB8AC3E}">
        <p14:creationId xmlns:p14="http://schemas.microsoft.com/office/powerpoint/2010/main" val="1221526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3" name="Shape 23"/>
          <p:cNvSpPr/>
          <p:nvPr/>
        </p:nvSpPr>
        <p:spPr>
          <a:xfrm>
            <a:off x="152401" y="3028951"/>
            <a:ext cx="3352799" cy="1562099"/>
          </a:xfrm>
          <a:prstGeom prst="rect">
            <a:avLst/>
          </a:prstGeom>
          <a:noFill/>
          <a:ln>
            <a:noFill/>
          </a:ln>
        </p:spPr>
        <p:txBody>
          <a:bodyPr lIns="91425" tIns="25400" rIns="91425" bIns="25400" anchor="t" anchorCtr="0">
            <a:noAutofit/>
          </a:bodyPr>
          <a:lstStyle/>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spcBef>
                <a:spcPts val="900"/>
              </a:spcBef>
              <a:buSzPct val="25000"/>
            </a:pPr>
            <a:r>
              <a:rPr lang="en-US" b="1">
                <a:solidFill>
                  <a:srgbClr val="262626"/>
                </a:solidFill>
                <a:latin typeface="Calibri"/>
                <a:ea typeface="Calibri"/>
                <a:cs typeface="Calibri"/>
                <a:sym typeface="Calibri"/>
              </a:rPr>
              <a:t>Department</a:t>
            </a:r>
          </a:p>
          <a:p>
            <a:pPr>
              <a:buSzPct val="25000"/>
            </a:pPr>
            <a:r>
              <a:rPr lang="en-US" b="1">
                <a:solidFill>
                  <a:srgbClr val="262626"/>
                </a:solidFill>
                <a:latin typeface="Calibri"/>
                <a:ea typeface="Calibri"/>
                <a:cs typeface="Calibri"/>
                <a:sym typeface="Calibri"/>
              </a:rPr>
              <a:t>Institution</a:t>
            </a:r>
          </a:p>
          <a:p>
            <a:pPr>
              <a:spcBef>
                <a:spcPts val="900"/>
              </a:spcBef>
              <a:buSzPct val="25000"/>
            </a:pPr>
            <a:r>
              <a:rPr lang="en-US" b="1">
                <a:solidFill>
                  <a:srgbClr val="262626"/>
                </a:solidFill>
                <a:latin typeface="Calibri"/>
                <a:ea typeface="Calibri"/>
                <a:cs typeface="Calibri"/>
                <a:sym typeface="Calibri"/>
              </a:rPr>
              <a:t>Date</a:t>
            </a:r>
          </a:p>
        </p:txBody>
      </p:sp>
      <p:sp>
        <p:nvSpPr>
          <p:cNvPr id="24" name="Shape 24"/>
          <p:cNvSpPr/>
          <p:nvPr/>
        </p:nvSpPr>
        <p:spPr>
          <a:xfrm>
            <a:off x="3733800" y="2193131"/>
            <a:ext cx="5181600" cy="2997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buSzPct val="25000"/>
            </a:pPr>
            <a:r>
              <a:rPr lang="en-US" sz="2000" b="1">
                <a:solidFill>
                  <a:srgbClr val="EAEAEA"/>
                </a:solidFill>
                <a:latin typeface="Calibri"/>
                <a:ea typeface="Calibri"/>
                <a:cs typeface="Calibri"/>
                <a:sym typeface="Calibri"/>
              </a:rPr>
              <a:t>Replace this box with key image to introduce talk’s scope, importance, or background</a:t>
            </a: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25" name="Shape 25"/>
          <p:cNvSpPr txBox="1"/>
          <p:nvPr/>
        </p:nvSpPr>
        <p:spPr>
          <a:xfrm>
            <a:off x="152400" y="5449462"/>
            <a:ext cx="1025400" cy="44895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1200" dirty="0">
                <a:solidFill>
                  <a:schemeClr val="lt1"/>
                </a:solidFill>
                <a:latin typeface="Calibri"/>
                <a:ea typeface="Calibri"/>
                <a:cs typeface="Calibri"/>
                <a:sym typeface="Calibri"/>
              </a:rPr>
              <a:t>Replace with </a:t>
            </a:r>
          </a:p>
          <a:p>
            <a:pPr>
              <a:buSzPct val="25000"/>
            </a:pPr>
            <a:r>
              <a:rPr lang="en-US" sz="1200" dirty="0">
                <a:solidFill>
                  <a:schemeClr val="lt1"/>
                </a:solidFill>
                <a:latin typeface="Calibri"/>
                <a:ea typeface="Calibri"/>
                <a:cs typeface="Calibri"/>
                <a:sym typeface="Calibri"/>
              </a:rPr>
              <a:t>your Logo</a:t>
            </a:r>
          </a:p>
        </p:txBody>
      </p:sp>
      <p:sp>
        <p:nvSpPr>
          <p:cNvPr id="26" name="Shape 26"/>
          <p:cNvSpPr txBox="1"/>
          <p:nvPr/>
        </p:nvSpPr>
        <p:spPr>
          <a:xfrm>
            <a:off x="76201" y="914400"/>
            <a:ext cx="7502399" cy="1107996"/>
          </a:xfrm>
          <a:prstGeom prst="rect">
            <a:avLst/>
          </a:prstGeom>
          <a:noFill/>
          <a:ln>
            <a:noFill/>
          </a:ln>
        </p:spPr>
        <p:txBody>
          <a:bodyPr lIns="0" tIns="0" rIns="0" bIns="0" anchor="t" anchorCtr="0">
            <a:spAutoFit/>
          </a:bodyPr>
          <a:lstStyle/>
          <a:p>
            <a:pPr>
              <a:buSzPct val="25000"/>
            </a:pPr>
            <a:r>
              <a:rPr lang="en-US" sz="3600" b="1" dirty="0">
                <a:solidFill>
                  <a:srgbClr val="000000"/>
                </a:solidFill>
                <a:latin typeface="Calibri"/>
                <a:ea typeface="Calibri"/>
                <a:cs typeface="Calibri"/>
                <a:sym typeface="Calibri"/>
              </a:rPr>
              <a:t>Title of Presentation in Initial Capitals:</a:t>
            </a:r>
          </a:p>
          <a:p>
            <a:pPr>
              <a:buSzPct val="25000"/>
            </a:pPr>
            <a:r>
              <a:rPr lang="en-US" sz="3600" b="1" dirty="0">
                <a:solidFill>
                  <a:srgbClr val="000000"/>
                </a:solidFill>
                <a:latin typeface="Calibri"/>
                <a:ea typeface="Calibri"/>
                <a:cs typeface="Calibri"/>
                <a:sym typeface="Calibri"/>
              </a:rPr>
              <a:t>36 Points, Calibri Bold</a:t>
            </a:r>
            <a:r>
              <a:rPr lang="en-US" sz="3600" b="1" dirty="0">
                <a:solidFill>
                  <a:schemeClr val="dk1"/>
                </a:solidFill>
                <a:latin typeface="Calibri"/>
                <a:ea typeface="Calibri"/>
                <a:cs typeface="Calibri"/>
                <a:sym typeface="Calibri"/>
              </a:rPr>
              <a:t> </a:t>
            </a:r>
          </a:p>
        </p:txBody>
      </p:sp>
      <p:sp>
        <p:nvSpPr>
          <p:cNvPr id="3" name="TextBox 2"/>
          <p:cNvSpPr txBox="1"/>
          <p:nvPr/>
        </p:nvSpPr>
        <p:spPr>
          <a:xfrm>
            <a:off x="1600201" y="2446564"/>
            <a:ext cx="184731" cy="400110"/>
          </a:xfrm>
          <a:prstGeom prst="rect">
            <a:avLst/>
          </a:prstGeom>
          <a:noFill/>
        </p:spPr>
        <p:txBody>
          <a:bodyPr wrap="none" rtlCol="0">
            <a:spAutoFit/>
          </a:bodyPr>
          <a:lstStyle/>
          <a:p>
            <a:endParaRPr lang="en-US" sz="2000" b="1" dirty="0">
              <a:latin typeface="Calibri" panose="020F0502020204030204" pitchFamily="34" charset="0"/>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b="9888"/>
          <a:stretch>
            <a:fillRect/>
          </a:stretch>
        </p:blipFill>
        <p:spPr bwMode="auto">
          <a:xfrm>
            <a:off x="304800" y="1719263"/>
            <a:ext cx="655320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defRPr/>
              </a:pPr>
              <a:r>
                <a:rPr lang="en-US" sz="2800" dirty="0">
                  <a:solidFill>
                    <a:srgbClr val="000000"/>
                  </a:solidFill>
                </a:rPr>
                <a:t>A common error in the beginning of scientific talks </a:t>
              </a:r>
              <a:br>
                <a:rPr lang="en-US" sz="2800" dirty="0">
                  <a:solidFill>
                    <a:srgbClr val="000000"/>
                  </a:solidFill>
                </a:rPr>
              </a:br>
              <a:r>
                <a:rPr lang="en-US" sz="2800" dirty="0">
                  <a:solidFill>
                    <a:srgbClr val="000000"/>
                  </a:solidFill>
                </a:rPr>
                <a:t>is </a:t>
              </a:r>
              <a:r>
                <a:rPr lang="en-US" sz="2800" dirty="0">
                  <a:solidFill>
                    <a:prstClr val="black"/>
                  </a:solidFill>
                </a:rPr>
                <a:t>to leave the audience behind</a:t>
              </a:r>
            </a:p>
          </p:txBody>
        </p:sp>
        <p:grpSp>
          <p:nvGrpSpPr>
            <p:cNvPr id="2" name="Group 1"/>
            <p:cNvGrpSpPr/>
            <p:nvPr/>
          </p:nvGrpSpPr>
          <p:grpSpPr>
            <a:xfrm>
              <a:off x="1143000" y="2362200"/>
              <a:ext cx="4800600" cy="3200400"/>
              <a:chOff x="1143000" y="2362200"/>
              <a:chExt cx="4800600" cy="3200400"/>
            </a:xfrm>
          </p:grpSpPr>
          <p:cxnSp>
            <p:nvCxnSpPr>
              <p:cNvPr id="4" name="Straight Connector 3"/>
              <p:cNvCxnSpPr/>
              <p:nvPr/>
            </p:nvCxnSpPr>
            <p:spPr>
              <a:xfrm>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553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106363" y="115888"/>
            <a:ext cx="90376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b="1">
                <a:solidFill>
                  <a:srgbClr val="000000"/>
                </a:solidFill>
                <a:latin typeface="Calibri" panose="020F0502020204030204" pitchFamily="34" charset="0"/>
              </a:rPr>
              <a:t>Determining Whether Atmospheric Mercury Goes </a:t>
            </a:r>
            <a:br>
              <a:rPr lang="en-GB" altLang="en-US" b="1">
                <a:solidFill>
                  <a:srgbClr val="000000"/>
                </a:solidFill>
                <a:latin typeface="Calibri" panose="020F0502020204030204" pitchFamily="34" charset="0"/>
              </a:rPr>
            </a:br>
            <a:r>
              <a:rPr lang="en-GB" altLang="en-US" b="1">
                <a:solidFill>
                  <a:srgbClr val="000000"/>
                </a:solidFill>
                <a:latin typeface="Calibri" panose="020F0502020204030204" pitchFamily="34" charset="0"/>
              </a:rPr>
              <a:t>into Surface Snow after a Depletion Event</a:t>
            </a:r>
          </a:p>
        </p:txBody>
      </p:sp>
      <p:sp>
        <p:nvSpPr>
          <p:cNvPr id="158723" name="Text Box 3"/>
          <p:cNvSpPr txBox="1">
            <a:spLocks noChangeArrowheads="1"/>
          </p:cNvSpPr>
          <p:nvPr/>
        </p:nvSpPr>
        <p:spPr bwMode="auto">
          <a:xfrm>
            <a:off x="106363" y="2514600"/>
            <a:ext cx="29400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sz="2000" b="1">
                <a:solidFill>
                  <a:srgbClr val="000000"/>
                </a:solidFill>
                <a:latin typeface="Calibri" panose="020F0502020204030204" pitchFamily="34" charset="0"/>
              </a:rPr>
              <a:t>Katrine Aspmo</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Torunn Berg</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Norwegian Institute for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Air Research</a:t>
            </a:r>
            <a:r>
              <a:rPr lang="en-US" altLang="en-US" sz="1700" b="1">
                <a:solidFill>
                  <a:srgbClr val="4D4D4D"/>
                </a:solidFill>
                <a:latin typeface="Calibri" panose="020F0502020204030204" pitchFamily="34" charset="0"/>
              </a:rPr>
              <a:t> </a:t>
            </a:r>
          </a:p>
          <a:p>
            <a:pPr fontAlgn="base">
              <a:spcBef>
                <a:spcPct val="0"/>
              </a:spcBef>
              <a:spcAft>
                <a:spcPct val="0"/>
              </a:spcAft>
              <a:buFontTx/>
              <a:buNone/>
            </a:pPr>
            <a:endParaRPr lang="en-GB" altLang="en-US" sz="1800" b="1">
              <a:solidFill>
                <a:srgbClr val="4D4D4D"/>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Grethe Wibetoe</a:t>
            </a:r>
          </a:p>
          <a:p>
            <a:pPr fontAlgn="base">
              <a:spcBef>
                <a:spcPct val="0"/>
              </a:spcBef>
              <a:spcAft>
                <a:spcPct val="0"/>
              </a:spcAft>
              <a:buFontTx/>
              <a:buNone/>
            </a:pPr>
            <a:r>
              <a:rPr lang="en-US" altLang="en-US" sz="1600" b="1">
                <a:solidFill>
                  <a:srgbClr val="4D4D4D"/>
                </a:solidFill>
                <a:latin typeface="Calibri" panose="020F0502020204030204" pitchFamily="34" charset="0"/>
              </a:rPr>
              <a:t>University of Oslo,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Dept. of Chemistry</a:t>
            </a:r>
          </a:p>
          <a:p>
            <a:pPr eaLnBrk="0" fontAlgn="base" hangingPunct="0">
              <a:spcBef>
                <a:spcPct val="0"/>
              </a:spcBef>
              <a:spcAft>
                <a:spcPct val="0"/>
              </a:spcAft>
              <a:buFontTx/>
              <a:buNone/>
            </a:pPr>
            <a:endParaRPr lang="en-US" altLang="en-US" sz="1800" b="1">
              <a:solidFill>
                <a:srgbClr val="4D4D4D"/>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June 16, 2004</a:t>
            </a:r>
          </a:p>
        </p:txBody>
      </p:sp>
      <p:pic>
        <p:nvPicPr>
          <p:cNvPr id="158724" name="Picture 4" descr="Zeppelin"/>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3124200" y="1447800"/>
            <a:ext cx="5875338" cy="4694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97349" name="Group 5"/>
          <p:cNvGrpSpPr>
            <a:grpSpLocks/>
          </p:cNvGrpSpPr>
          <p:nvPr/>
        </p:nvGrpSpPr>
        <p:grpSpPr bwMode="auto">
          <a:xfrm>
            <a:off x="6172202" y="4367214"/>
            <a:ext cx="2827338" cy="1751013"/>
            <a:chOff x="3888" y="2858"/>
            <a:chExt cx="1781" cy="1103"/>
          </a:xfrm>
        </p:grpSpPr>
        <p:pic>
          <p:nvPicPr>
            <p:cNvPr id="1587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8" y="2858"/>
              <a:ext cx="1241"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158730" name="Group 6"/>
            <p:cNvGrpSpPr>
              <a:grpSpLocks/>
            </p:cNvGrpSpPr>
            <p:nvPr/>
          </p:nvGrpSpPr>
          <p:grpSpPr bwMode="auto">
            <a:xfrm>
              <a:off x="4344" y="3515"/>
              <a:ext cx="701" cy="291"/>
              <a:chOff x="1527" y="3660"/>
              <a:chExt cx="680" cy="272"/>
            </a:xfrm>
          </p:grpSpPr>
          <p:sp>
            <p:nvSpPr>
              <p:cNvPr id="158732" name="Oval 7"/>
              <p:cNvSpPr>
                <a:spLocks noChangeArrowheads="1"/>
              </p:cNvSpPr>
              <p:nvPr/>
            </p:nvSpPr>
            <p:spPr bwMode="auto">
              <a:xfrm>
                <a:off x="1879" y="3660"/>
                <a:ext cx="328" cy="1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endParaRPr lang="en-US" altLang="en-US" sz="2000" b="1">
                  <a:solidFill>
                    <a:srgbClr val="000000"/>
                  </a:solidFill>
                  <a:latin typeface="Calibri" panose="020F0502020204030204" pitchFamily="34" charset="0"/>
                </a:endParaRPr>
              </a:p>
            </p:txBody>
          </p:sp>
          <p:sp>
            <p:nvSpPr>
              <p:cNvPr id="158733" name="Line 8"/>
              <p:cNvSpPr>
                <a:spLocks noChangeShapeType="1"/>
              </p:cNvSpPr>
              <p:nvPr/>
            </p:nvSpPr>
            <p:spPr bwMode="auto">
              <a:xfrm flipH="1">
                <a:off x="1527" y="3771"/>
                <a:ext cx="385" cy="16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endParaRPr>
              </a:p>
            </p:txBody>
          </p:sp>
        </p:grpSp>
        <p:sp>
          <p:nvSpPr>
            <p:cNvPr id="158731" name="Text Box 9"/>
            <p:cNvSpPr txBox="1">
              <a:spLocks noChangeArrowheads="1"/>
            </p:cNvSpPr>
            <p:nvPr/>
          </p:nvSpPr>
          <p:spPr bwMode="auto">
            <a:xfrm>
              <a:off x="3888" y="373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FontTx/>
                <a:buNone/>
              </a:pPr>
              <a:r>
                <a:rPr lang="nb-NO" altLang="en-US" sz="1800" b="1">
                  <a:solidFill>
                    <a:srgbClr val="FFFFFF"/>
                  </a:solidFill>
                  <a:latin typeface="Calibri" panose="020F0502020204030204" pitchFamily="34" charset="0"/>
                </a:rPr>
                <a:t>Event</a:t>
              </a:r>
              <a:endParaRPr lang="en-US" altLang="en-US" sz="1800" b="1">
                <a:solidFill>
                  <a:srgbClr val="FFFFFF"/>
                </a:solidFill>
                <a:latin typeface="Calibri" panose="020F0502020204030204" pitchFamily="34" charset="0"/>
              </a:endParaRPr>
            </a:p>
          </p:txBody>
        </p:sp>
      </p:grpSp>
      <p:sp>
        <p:nvSpPr>
          <p:cNvPr id="158726" name="Rectangle 10"/>
          <p:cNvSpPr>
            <a:spLocks noChangeArrowheads="1"/>
          </p:cNvSpPr>
          <p:nvPr/>
        </p:nvSpPr>
        <p:spPr bwMode="auto">
          <a:xfrm>
            <a:off x="5030788" y="1565275"/>
            <a:ext cx="393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0" fontAlgn="base" hangingPunct="0">
              <a:spcBef>
                <a:spcPct val="50000"/>
              </a:spcBef>
              <a:spcAft>
                <a:spcPct val="0"/>
              </a:spcAft>
              <a:buFontTx/>
              <a:buNone/>
            </a:pPr>
            <a:r>
              <a:rPr lang="en-GB" altLang="en-US" sz="1800" b="1">
                <a:solidFill>
                  <a:srgbClr val="FFFFFF"/>
                </a:solidFill>
                <a:latin typeface="Calibri" panose="020F0502020204030204" pitchFamily="34" charset="0"/>
              </a:rPr>
              <a:t>Ny-Ålesund</a:t>
            </a:r>
          </a:p>
        </p:txBody>
      </p:sp>
      <p:sp>
        <p:nvSpPr>
          <p:cNvPr id="15" name="Rectangle 14"/>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pic>
        <p:nvPicPr>
          <p:cNvPr id="15872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5949950"/>
            <a:ext cx="6429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12" descr="uio-logo_iten"/>
          <p:cNvPicPr>
            <a:picLocks noChangeAspect="1" noChangeArrowheads="1"/>
          </p:cNvPicPr>
          <p:nvPr/>
        </p:nvPicPr>
        <p:blipFill>
          <a:blip r:embed="rId6">
            <a:extLst>
              <a:ext uri="{28A0092B-C50C-407E-A947-70E740481C1C}">
                <a14:useLocalDpi xmlns:a14="http://schemas.microsoft.com/office/drawing/2010/main" val="0"/>
              </a:ext>
            </a:extLst>
          </a:blip>
          <a:srcRect l="13936" t="16127" r="17613" b="12578"/>
          <a:stretch>
            <a:fillRect/>
          </a:stretch>
        </p:blipFill>
        <p:spPr bwMode="auto">
          <a:xfrm>
            <a:off x="946150" y="5938838"/>
            <a:ext cx="7921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235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Shape 43"/>
          <p:cNvSpPr/>
          <p:nvPr/>
        </p:nvSpPr>
        <p:spPr>
          <a:xfrm>
            <a:off x="3074989" y="2277666"/>
            <a:ext cx="1192199" cy="420628"/>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Topic 1</a:t>
            </a:r>
          </a:p>
        </p:txBody>
      </p:sp>
      <p:sp>
        <p:nvSpPr>
          <p:cNvPr id="44" name="Shape 44"/>
          <p:cNvSpPr/>
          <p:nvPr/>
        </p:nvSpPr>
        <p:spPr>
          <a:xfrm>
            <a:off x="228601" y="2087167"/>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1</a:t>
            </a:r>
          </a:p>
        </p:txBody>
      </p:sp>
      <p:sp>
        <p:nvSpPr>
          <p:cNvPr id="45" name="Shape 45"/>
          <p:cNvSpPr/>
          <p:nvPr/>
        </p:nvSpPr>
        <p:spPr>
          <a:xfrm>
            <a:off x="4713288" y="3727847"/>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2</a:t>
            </a:r>
          </a:p>
        </p:txBody>
      </p:sp>
      <p:sp>
        <p:nvSpPr>
          <p:cNvPr id="46" name="Shape 46"/>
          <p:cNvSpPr/>
          <p:nvPr/>
        </p:nvSpPr>
        <p:spPr>
          <a:xfrm>
            <a:off x="1665289" y="3537348"/>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2</a:t>
            </a:r>
          </a:p>
        </p:txBody>
      </p:sp>
      <p:sp>
        <p:nvSpPr>
          <p:cNvPr id="47" name="Shape 47"/>
          <p:cNvSpPr/>
          <p:nvPr/>
        </p:nvSpPr>
        <p:spPr>
          <a:xfrm>
            <a:off x="6275388" y="5186362"/>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3</a:t>
            </a:r>
          </a:p>
        </p:txBody>
      </p:sp>
      <p:sp>
        <p:nvSpPr>
          <p:cNvPr id="48" name="Shape 48"/>
          <p:cNvSpPr/>
          <p:nvPr/>
        </p:nvSpPr>
        <p:spPr>
          <a:xfrm>
            <a:off x="3302001" y="4975622"/>
            <a:ext cx="2666999" cy="7167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3</a:t>
            </a:r>
          </a:p>
        </p:txBody>
      </p:sp>
      <p:sp>
        <p:nvSpPr>
          <p:cNvPr id="49" name="Shape 49"/>
          <p:cNvSpPr txBox="1"/>
          <p:nvPr/>
        </p:nvSpPr>
        <p:spPr>
          <a:xfrm>
            <a:off x="76200" y="914401"/>
            <a:ext cx="90297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This presentation focuses on… (complete sentence, </a:t>
            </a:r>
            <a:br>
              <a:rPr lang="en-US" sz="2600" b="1" dirty="0">
                <a:solidFill>
                  <a:srgbClr val="000000"/>
                </a:solidFill>
                <a:latin typeface="Calibri"/>
                <a:ea typeface="Calibri"/>
                <a:cs typeface="Calibri"/>
                <a:sym typeface="Calibri"/>
              </a:rPr>
            </a:br>
            <a:r>
              <a:rPr lang="en-US" sz="2600" b="1" dirty="0">
                <a:solidFill>
                  <a:srgbClr val="000000"/>
                </a:solidFill>
                <a:latin typeface="Calibri"/>
                <a:ea typeface="Calibri"/>
                <a:cs typeface="Calibri"/>
                <a:sym typeface="Calibri"/>
              </a:rPr>
              <a:t>but go no </a:t>
            </a:r>
            <a:r>
              <a:rPr lang="en-US" sz="2600" b="1" dirty="0">
                <a:latin typeface="Calibri"/>
                <a:ea typeface="Calibri"/>
                <a:cs typeface="Calibri"/>
                <a:sym typeface="Calibri"/>
              </a:rPr>
              <a:t>more</a:t>
            </a:r>
            <a:r>
              <a:rPr lang="en-US" sz="2600" b="1" dirty="0">
                <a:solidFill>
                  <a:srgbClr val="000000"/>
                </a:solidFill>
                <a:latin typeface="Calibri"/>
                <a:ea typeface="Calibri"/>
                <a:cs typeface="Calibri"/>
                <a:sym typeface="Calibri"/>
              </a:rPr>
              <a:t> than two lines)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38" y="1719263"/>
            <a:ext cx="6283325" cy="47117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sz="2800" dirty="0">
                  <a:solidFill>
                    <a:srgbClr val="000000"/>
                  </a:solidFill>
                </a:rPr>
                <a:t>A common error in the mapping of scientific talks </a:t>
              </a:r>
              <a:br>
                <a:rPr lang="en-US" altLang="en-US" sz="2800" dirty="0">
                  <a:solidFill>
                    <a:srgbClr val="000000"/>
                  </a:solidFill>
                </a:rPr>
              </a:br>
              <a:r>
                <a:rPr lang="en-US" altLang="en-US" sz="2800" dirty="0">
                  <a:solidFill>
                    <a:srgbClr val="000000"/>
                  </a:solidFill>
                </a:rPr>
                <a:t>is </a:t>
              </a:r>
              <a:r>
                <a:rPr lang="en-US" altLang="en-US" sz="2800" dirty="0">
                  <a:solidFill>
                    <a:prstClr val="black"/>
                  </a:solidFill>
                </a:rPr>
                <a:t>to show a list that is not memorable</a:t>
              </a:r>
            </a:p>
          </p:txBody>
        </p:sp>
        <p:cxnSp>
          <p:nvCxnSpPr>
            <p:cNvPr id="4" name="Straight Connector 3"/>
            <p:cNvCxnSpPr/>
            <p:nvPr/>
          </p:nvCxnSpPr>
          <p:spPr>
            <a:xfrm>
              <a:off x="1066800" y="22860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415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p:cNvPicPr>
            <a:picLocks noChangeAspect="1" noChangeArrowheads="1"/>
          </p:cNvPicPr>
          <p:nvPr/>
        </p:nvPicPr>
        <p:blipFill>
          <a:blip r:embed="rId3">
            <a:extLst>
              <a:ext uri="{28A0092B-C50C-407E-A947-70E740481C1C}">
                <a14:useLocalDpi xmlns:a14="http://schemas.microsoft.com/office/drawing/2010/main" val="0"/>
              </a:ext>
            </a:extLst>
          </a:blip>
          <a:srcRect b="6058"/>
          <a:stretch>
            <a:fillRect/>
          </a:stretch>
        </p:blipFill>
        <p:spPr bwMode="auto">
          <a:xfrm>
            <a:off x="3044825" y="4400550"/>
            <a:ext cx="2982913" cy="197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1409700"/>
            <a:ext cx="27908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rotWithShape="1">
          <a:blip r:embed="rId5"/>
          <a:srcRect l="24094" t="42396" r="26171" b="-1"/>
          <a:stretch/>
        </p:blipFill>
        <p:spPr bwMode="auto">
          <a:xfrm>
            <a:off x="368300" y="1401763"/>
            <a:ext cx="2789238" cy="1963737"/>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Text Box 2"/>
          <p:cNvSpPr txBox="1">
            <a:spLocks noChangeArrowheads="1"/>
          </p:cNvSpPr>
          <p:nvPr/>
        </p:nvSpPr>
        <p:spPr bwMode="auto">
          <a:xfrm>
            <a:off x="228600" y="1524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endParaRPr lang="en-US" altLang="en-US" sz="1800" b="0">
              <a:solidFill>
                <a:prstClr val="black"/>
              </a:solidFill>
            </a:endParaRPr>
          </a:p>
        </p:txBody>
      </p:sp>
      <p:sp>
        <p:nvSpPr>
          <p:cNvPr id="7175" name="Text Box 3"/>
          <p:cNvSpPr txBox="1">
            <a:spLocks noChangeArrowheads="1"/>
          </p:cNvSpPr>
          <p:nvPr/>
        </p:nvSpPr>
        <p:spPr bwMode="auto">
          <a:xfrm>
            <a:off x="76200" y="76200"/>
            <a:ext cx="901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This talk traces what happens to mercury after it depletes from the atmosphere in arctic regions</a:t>
            </a:r>
          </a:p>
        </p:txBody>
      </p:sp>
      <p:grpSp>
        <p:nvGrpSpPr>
          <p:cNvPr id="4" name="Group 3"/>
          <p:cNvGrpSpPr>
            <a:grpSpLocks/>
          </p:cNvGrpSpPr>
          <p:nvPr/>
        </p:nvGrpSpPr>
        <p:grpSpPr bwMode="auto">
          <a:xfrm>
            <a:off x="3043238" y="4400550"/>
            <a:ext cx="2987675" cy="2381250"/>
            <a:chOff x="3048243" y="4400867"/>
            <a:chExt cx="2989131" cy="2380933"/>
          </a:xfrm>
        </p:grpSpPr>
        <p:sp>
          <p:nvSpPr>
            <p:cNvPr id="7183" name="Text Box 6"/>
            <p:cNvSpPr txBox="1">
              <a:spLocks noChangeArrowheads="1"/>
            </p:cNvSpPr>
            <p:nvPr/>
          </p:nvSpPr>
          <p:spPr bwMode="auto">
            <a:xfrm>
              <a:off x="3048243" y="6412482"/>
              <a:ext cx="2989131" cy="3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GB" altLang="en-US" sz="1800">
                  <a:solidFill>
                    <a:srgbClr val="111111"/>
                  </a:solidFill>
                </a:rPr>
                <a:t>Environmental implications </a:t>
              </a:r>
            </a:p>
          </p:txBody>
        </p:sp>
        <p:pic>
          <p:nvPicPr>
            <p:cNvPr id="7184" name="Picture 9"/>
            <p:cNvPicPr>
              <a:picLocks noChangeAspect="1" noChangeArrowheads="1"/>
            </p:cNvPicPr>
            <p:nvPr/>
          </p:nvPicPr>
          <p:blipFill>
            <a:blip r:embed="rId6">
              <a:extLst>
                <a:ext uri="{28A0092B-C50C-407E-A947-70E740481C1C}">
                  <a14:useLocalDpi xmlns:a14="http://schemas.microsoft.com/office/drawing/2010/main" val="0"/>
                </a:ext>
              </a:extLst>
            </a:blip>
            <a:srcRect b="6058"/>
            <a:stretch>
              <a:fillRect/>
            </a:stretch>
          </p:blipFill>
          <p:spPr bwMode="auto">
            <a:xfrm>
              <a:off x="3048246" y="4400867"/>
              <a:ext cx="2982533" cy="1976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2"/>
          <p:cNvGrpSpPr>
            <a:grpSpLocks/>
          </p:cNvGrpSpPr>
          <p:nvPr/>
        </p:nvGrpSpPr>
        <p:grpSpPr bwMode="auto">
          <a:xfrm>
            <a:off x="5334000" y="1408113"/>
            <a:ext cx="3606800" cy="2401887"/>
            <a:chOff x="5334000" y="1407722"/>
            <a:chExt cx="3606800" cy="2402439"/>
          </a:xfrm>
        </p:grpSpPr>
        <p:sp>
          <p:nvSpPr>
            <p:cNvPr id="7181" name="Text Box 5"/>
            <p:cNvSpPr txBox="1">
              <a:spLocks noChangeArrowheads="1"/>
            </p:cNvSpPr>
            <p:nvPr/>
          </p:nvSpPr>
          <p:spPr bwMode="auto">
            <a:xfrm>
              <a:off x="5334000" y="3440668"/>
              <a:ext cx="3606800" cy="36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Measurements from Station</a:t>
              </a:r>
            </a:p>
          </p:txBody>
        </p:sp>
        <p:pic>
          <p:nvPicPr>
            <p:cNvPr id="71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573" y="1407722"/>
              <a:ext cx="2789653" cy="195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0" y="1389063"/>
            <a:ext cx="3525838" cy="2420937"/>
            <a:chOff x="0" y="1388790"/>
            <a:chExt cx="3525838" cy="2421210"/>
          </a:xfrm>
        </p:grpSpPr>
        <p:sp>
          <p:nvSpPr>
            <p:cNvPr id="7179" name="Text Box 4"/>
            <p:cNvSpPr txBox="1">
              <a:spLocks noChangeArrowheads="1"/>
            </p:cNvSpPr>
            <p:nvPr/>
          </p:nvSpPr>
          <p:spPr bwMode="auto">
            <a:xfrm>
              <a:off x="0" y="3440668"/>
              <a:ext cx="3525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Theory for mercury cycling </a:t>
              </a:r>
            </a:p>
          </p:txBody>
        </p:sp>
        <p:pic>
          <p:nvPicPr>
            <p:cNvPr id="7177" name="Picture 11"/>
            <p:cNvPicPr>
              <a:picLocks noChangeAspect="1" noChangeArrowheads="1"/>
            </p:cNvPicPr>
            <p:nvPr/>
          </p:nvPicPr>
          <p:blipFill rotWithShape="1">
            <a:blip r:embed="rId8"/>
            <a:srcRect l="24094" t="42396" r="26171" b="-1"/>
            <a:stretch/>
          </p:blipFill>
          <p:spPr bwMode="auto">
            <a:xfrm>
              <a:off x="368300" y="1388790"/>
              <a:ext cx="2789238" cy="1963958"/>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50952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a:extLst>
              <a:ext uri="{FF2B5EF4-FFF2-40B4-BE49-F238E27FC236}">
                <a16:creationId xmlns:a16="http://schemas.microsoft.com/office/drawing/2014/main" id="{34ED3390-0708-4412-8918-4BAC9AC249E2}"/>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3" name="TextBox 2">
            <a:extLst>
              <a:ext uri="{FF2B5EF4-FFF2-40B4-BE49-F238E27FC236}">
                <a16:creationId xmlns:a16="http://schemas.microsoft.com/office/drawing/2014/main" id="{A43FDF0D-93AD-481D-A616-036E5FA0539F}"/>
              </a:ext>
            </a:extLst>
          </p:cNvPr>
          <p:cNvSpPr txBox="1">
            <a:spLocks noChangeArrowheads="1"/>
          </p:cNvSpPr>
          <p:nvPr/>
        </p:nvSpPr>
        <p:spPr bwMode="auto">
          <a:xfrm>
            <a:off x="5421313" y="4267200"/>
            <a:ext cx="188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on topics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p:nvPr/>
        </p:nvSpPr>
        <p:spPr>
          <a:xfrm>
            <a:off x="152400" y="4957762"/>
            <a:ext cx="8001000" cy="592800"/>
          </a:xfrm>
          <a:prstGeom prst="rect">
            <a:avLst/>
          </a:prstGeom>
          <a:noFill/>
          <a:ln>
            <a:noFill/>
          </a:ln>
        </p:spPr>
        <p:txBody>
          <a:bodyPr lIns="63500" tIns="25400" rIns="63500" bIns="25400" anchor="t" anchorCtr="0">
            <a:noAutofit/>
          </a:bodyPr>
          <a:lstStyle/>
          <a:p>
            <a:pPr>
              <a:buSzPct val="25000"/>
            </a:pPr>
            <a:r>
              <a:rPr lang="en-US" sz="2400">
                <a:solidFill>
                  <a:srgbClr val="262626"/>
                </a:solidFill>
                <a:latin typeface="Calibri"/>
                <a:ea typeface="Calibri"/>
                <a:cs typeface="Calibri"/>
                <a:sym typeface="Calibri"/>
              </a:rPr>
              <a:t>If necessary, identify key assumption or background for audience—keep to two lines (18–24 point type)</a:t>
            </a:r>
          </a:p>
        </p:txBody>
      </p:sp>
      <p:sp>
        <p:nvSpPr>
          <p:cNvPr id="85" name="Shape 85"/>
          <p:cNvSpPr/>
          <p:nvPr/>
        </p:nvSpPr>
        <p:spPr>
          <a:xfrm>
            <a:off x="228601" y="2062162"/>
            <a:ext cx="8305799" cy="26814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buSzPct val="25000"/>
            </a:pPr>
            <a:r>
              <a:rPr lang="en-US" sz="3600">
                <a:solidFill>
                  <a:schemeClr val="lt1"/>
                </a:solidFill>
                <a:latin typeface="Calibri"/>
                <a:ea typeface="Calibri"/>
                <a:cs typeface="Calibri"/>
                <a:sym typeface="Calibri"/>
              </a:rPr>
              <a:t>Image(s)</a:t>
            </a:r>
          </a:p>
          <a:p>
            <a:pPr algn="ctr">
              <a:buSzPct val="25000"/>
            </a:pPr>
            <a:r>
              <a:rPr lang="en-US" sz="3600">
                <a:solidFill>
                  <a:schemeClr val="lt1"/>
                </a:solidFill>
                <a:latin typeface="Calibri"/>
                <a:ea typeface="Calibri"/>
                <a:cs typeface="Calibri"/>
                <a:sym typeface="Calibri"/>
              </a:rPr>
              <a:t>supporting </a:t>
            </a:r>
            <a:br>
              <a:rPr lang="en-US" sz="3600">
                <a:solidFill>
                  <a:schemeClr val="lt1"/>
                </a:solidFill>
                <a:latin typeface="Calibri"/>
                <a:ea typeface="Calibri"/>
                <a:cs typeface="Calibri"/>
                <a:sym typeface="Calibri"/>
              </a:rPr>
            </a:br>
            <a:r>
              <a:rPr lang="en-US" sz="3600">
                <a:solidFill>
                  <a:schemeClr val="lt1"/>
                </a:solidFill>
                <a:latin typeface="Calibri"/>
                <a:ea typeface="Calibri"/>
                <a:cs typeface="Calibri"/>
                <a:sym typeface="Calibri"/>
              </a:rPr>
              <a:t>above assertion</a:t>
            </a: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p:txBody>
      </p:sp>
      <p:sp>
        <p:nvSpPr>
          <p:cNvPr id="86" name="Shape 86"/>
          <p:cNvSpPr txBox="1"/>
          <p:nvPr/>
        </p:nvSpPr>
        <p:spPr>
          <a:xfrm>
            <a:off x="288925" y="902493"/>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87" name="Shape 87"/>
          <p:cNvSpPr txBox="1"/>
          <p:nvPr/>
        </p:nvSpPr>
        <p:spPr>
          <a:xfrm>
            <a:off x="76200" y="914400"/>
            <a:ext cx="8997900" cy="861774"/>
          </a:xfrm>
          <a:prstGeom prst="rect">
            <a:avLst/>
          </a:prstGeom>
          <a:noFill/>
          <a:ln>
            <a:noFill/>
          </a:ln>
        </p:spPr>
        <p:txBody>
          <a:bodyPr lIns="0" tIns="0" rIns="0" bIns="0" anchor="t" anchorCtr="0">
            <a:spAutoFit/>
          </a:bodyPr>
          <a:lstStyle/>
          <a:p>
            <a:pPr>
              <a:buSzPct val="25000"/>
            </a:pPr>
            <a:r>
              <a:rPr lang="en-US" sz="2800" b="1" dirty="0">
                <a:solidFill>
                  <a:srgbClr val="000000"/>
                </a:solidFill>
                <a:latin typeface="Calibri"/>
                <a:ea typeface="Calibri"/>
                <a:cs typeface="Calibri"/>
                <a:sym typeface="Calibri"/>
              </a:rPr>
              <a:t>This sentence headline makes an assertion on a topic in no more than two lines (this is your main slide template)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p:cNvSpPr>
          <p:nvPr>
            <p:ph type="title" idx="4294967295"/>
          </p:nvPr>
        </p:nvSpPr>
        <p:spPr>
          <a:xfrm>
            <a:off x="120650" y="76200"/>
            <a:ext cx="9023350" cy="519113"/>
          </a:xfrm>
        </p:spPr>
        <p:txBody>
          <a:bodyPr/>
          <a:lstStyle/>
          <a:p>
            <a:pPr eaLnBrk="1" hangingPunct="1"/>
            <a:r>
              <a:rPr lang="en-US"/>
              <a:t>A data acquisition system changes the form of the data</a:t>
            </a:r>
          </a:p>
        </p:txBody>
      </p:sp>
      <p:sp>
        <p:nvSpPr>
          <p:cNvPr id="196611"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66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6615"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6616" name="Text Box 8"/>
          <p:cNvSpPr txBox="1">
            <a:spLocks noChangeArrowheads="1"/>
          </p:cNvSpPr>
          <p:nvPr/>
        </p:nvSpPr>
        <p:spPr bwMode="auto">
          <a:xfrm>
            <a:off x="76200" y="12065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a:solidFill>
                  <a:srgbClr val="000000"/>
                </a:solidFill>
              </a:rPr>
              <a:t>A digital acquisition system has to sample at a rate</a:t>
            </a:r>
            <a:br>
              <a:rPr lang="en-US" sz="2800">
                <a:solidFill>
                  <a:srgbClr val="000000"/>
                </a:solidFill>
              </a:rPr>
            </a:br>
            <a:r>
              <a:rPr lang="en-US" sz="2800">
                <a:solidFill>
                  <a:srgbClr val="000000"/>
                </a:solidFill>
              </a:rPr>
              <a:t>fast enough to retain the shape of the analog signal</a:t>
            </a:r>
          </a:p>
        </p:txBody>
      </p:sp>
      <p:sp>
        <p:nvSpPr>
          <p:cNvPr id="196617"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6618"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6619"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1966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58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457200" y="609600"/>
            <a:ext cx="8305800" cy="5562600"/>
            <a:chOff x="457200" y="609600"/>
            <a:chExt cx="8305800" cy="5562600"/>
          </a:xfrm>
        </p:grpSpPr>
        <p:cxnSp>
          <p:nvCxnSpPr>
            <p:cNvPr id="196622" name="Straight Connector 14"/>
            <p:cNvCxnSpPr>
              <a:cxnSpLocks noChangeShapeType="1"/>
            </p:cNvCxnSpPr>
            <p:nvPr/>
          </p:nvCxnSpPr>
          <p:spPr bwMode="auto">
            <a:xfrm>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cxnSp>
          <p:nvCxnSpPr>
            <p:cNvPr id="196623" name="Straight Connector 15"/>
            <p:cNvCxnSpPr>
              <a:cxnSpLocks noChangeShapeType="1"/>
            </p:cNvCxnSpPr>
            <p:nvPr/>
          </p:nvCxnSpPr>
          <p:spPr bwMode="auto">
            <a:xfrm flipV="1">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grpSp>
      <p:sp>
        <p:nvSpPr>
          <p:cNvPr id="18" name="TextBox 17"/>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17" name="Rectangle 16"/>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763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7639"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7640" name="Text Box 8"/>
          <p:cNvSpPr txBox="1">
            <a:spLocks noChangeArrowheads="1"/>
          </p:cNvSpPr>
          <p:nvPr/>
        </p:nvSpPr>
        <p:spPr bwMode="auto">
          <a:xfrm>
            <a:off x="76200" y="15240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dirty="0">
                <a:solidFill>
                  <a:srgbClr val="000000"/>
                </a:solidFill>
              </a:rPr>
              <a:t>A digital acquisition system has to sample at a rate</a:t>
            </a:r>
            <a:br>
              <a:rPr lang="en-US" sz="2800" dirty="0">
                <a:solidFill>
                  <a:srgbClr val="000000"/>
                </a:solidFill>
              </a:rPr>
            </a:br>
            <a:r>
              <a:rPr lang="en-US" sz="2800" dirty="0">
                <a:solidFill>
                  <a:srgbClr val="000000"/>
                </a:solidFill>
              </a:rPr>
              <a:t>fast enough to retain the shape of the analog signal</a:t>
            </a:r>
          </a:p>
        </p:txBody>
      </p:sp>
      <p:sp>
        <p:nvSpPr>
          <p:cNvPr id="197641"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7642"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7643"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9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51702" y="929879"/>
            <a:ext cx="8599499" cy="800219"/>
          </a:xfrm>
          <a:prstGeom prst="rect">
            <a:avLst/>
          </a:prstGeom>
          <a:noFill/>
          <a:ln>
            <a:noFill/>
          </a:ln>
        </p:spPr>
        <p:txBody>
          <a:bodyPr vert="horz" wrap="square" lIns="0" tIns="0" rIns="0" bIns="0" rtlCol="0" anchor="t" anchorCtr="0">
            <a:spAutoFit/>
          </a:bodyPr>
          <a:lstStyle/>
          <a:p>
            <a:pPr>
              <a:spcBef>
                <a:spcPts val="0"/>
              </a:spcBef>
              <a:buClr>
                <a:srgbClr val="000000"/>
              </a:buClr>
              <a:buSzPct val="25000"/>
            </a:pPr>
            <a:r>
              <a:rPr lang="en-US" b="1" i="0" u="none" strike="noStrike" cap="none" baseline="0" dirty="0">
                <a:solidFill>
                  <a:srgbClr val="000000"/>
                </a:solidFill>
                <a:latin typeface="Calibri"/>
                <a:ea typeface="Calibri"/>
                <a:cs typeface="Calibri"/>
                <a:sym typeface="Calibri"/>
              </a:rPr>
              <a:t>Fragments quickly outpace the blast wave and </a:t>
            </a:r>
            <a:br>
              <a:rPr lang="en-US" b="1" i="0" u="none" strike="noStrike" cap="none" baseline="0" dirty="0">
                <a:solidFill>
                  <a:srgbClr val="000000"/>
                </a:solidFill>
                <a:latin typeface="Calibri"/>
                <a:ea typeface="Calibri"/>
                <a:cs typeface="Calibri"/>
                <a:sym typeface="Calibri"/>
              </a:rPr>
            </a:br>
            <a:r>
              <a:rPr lang="en-US" b="1" i="0" u="none" strike="noStrike" cap="none" baseline="0" dirty="0">
                <a:solidFill>
                  <a:srgbClr val="000000"/>
                </a:solidFill>
                <a:latin typeface="Calibri"/>
                <a:ea typeface="Calibri"/>
                <a:cs typeface="Calibri"/>
                <a:sym typeface="Calibri"/>
              </a:rPr>
              <a:t>become the primary hazard to personnel</a:t>
            </a:r>
          </a:p>
        </p:txBody>
      </p:sp>
      <p:pic>
        <p:nvPicPr>
          <p:cNvPr id="95" name="Shape 95"/>
          <p:cNvPicPr preferRelativeResize="0"/>
          <p:nvPr/>
        </p:nvPicPr>
        <p:blipFill rotWithShape="1">
          <a:blip r:embed="rId3">
            <a:alphaModFix/>
          </a:blip>
          <a:srcRect/>
          <a:stretch/>
        </p:blipFill>
        <p:spPr>
          <a:xfrm>
            <a:off x="8229601" y="5543551"/>
            <a:ext cx="814499" cy="392999"/>
          </a:xfrm>
          <a:prstGeom prst="rect">
            <a:avLst/>
          </a:prstGeom>
          <a:noFill/>
          <a:ln>
            <a:noFill/>
          </a:ln>
        </p:spPr>
      </p:pic>
      <p:pic>
        <p:nvPicPr>
          <p:cNvPr id="96" name="Shape 96"/>
          <p:cNvPicPr preferRelativeResize="0"/>
          <p:nvPr/>
        </p:nvPicPr>
        <p:blipFill rotWithShape="1">
          <a:blip r:embed="rId4">
            <a:alphaModFix/>
          </a:blip>
          <a:srcRect/>
          <a:stretch/>
        </p:blipFill>
        <p:spPr>
          <a:xfrm>
            <a:off x="1351718" y="2039708"/>
            <a:ext cx="6048463" cy="3378899"/>
          </a:xfrm>
          <a:prstGeom prst="rect">
            <a:avLst/>
          </a:prstGeom>
          <a:noFill/>
          <a:ln>
            <a:noFill/>
          </a:ln>
        </p:spPr>
      </p:pic>
      <p:sp>
        <p:nvSpPr>
          <p:cNvPr id="2" name="Rectangle 1"/>
          <p:cNvSpPr/>
          <p:nvPr/>
        </p:nvSpPr>
        <p:spPr>
          <a:xfrm>
            <a:off x="0" y="85725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p:cNvSpPr>
            <a:spLocks noGrp="1" noChangeArrowheads="1"/>
          </p:cNvSpPr>
          <p:nvPr>
            <p:ph type="body" idx="4294967295"/>
          </p:nvPr>
        </p:nvSpPr>
        <p:spPr>
          <a:xfrm>
            <a:off x="533400" y="6015038"/>
            <a:ext cx="7848600" cy="400050"/>
          </a:xfrm>
        </p:spPr>
        <p:txBody>
          <a:bodyPr/>
          <a:lstStyle/>
          <a:p>
            <a:pPr marL="0" indent="0" algn="ctr" eaLnBrk="1" hangingPunct="1">
              <a:defRPr/>
            </a:pPr>
            <a:r>
              <a:rPr lang="en-US" dirty="0">
                <a:solidFill>
                  <a:schemeClr val="tx1">
                    <a:lumMod val="95000"/>
                    <a:lumOff val="5000"/>
                  </a:schemeClr>
                </a:solidFill>
              </a:rPr>
              <a:t>2004 Indian Ocean Tsunami: </a:t>
            </a:r>
            <a:r>
              <a:rPr lang="en-US" dirty="0" err="1">
                <a:solidFill>
                  <a:schemeClr val="tx1">
                    <a:lumMod val="95000"/>
                    <a:lumOff val="5000"/>
                  </a:schemeClr>
                </a:solidFill>
              </a:rPr>
              <a:t>Gleebruk</a:t>
            </a:r>
            <a:r>
              <a:rPr lang="en-US" dirty="0">
                <a:solidFill>
                  <a:schemeClr val="tx1">
                    <a:lumMod val="95000"/>
                    <a:lumOff val="5000"/>
                  </a:schemeClr>
                </a:solidFill>
              </a:rPr>
              <a:t> Village, Sri Lanka</a:t>
            </a:r>
          </a:p>
        </p:txBody>
      </p:sp>
      <p:sp>
        <p:nvSpPr>
          <p:cNvPr id="184323" name="Slide Number Placeholder 3"/>
          <p:cNvSpPr txBox="1">
            <a:spLocks noGrp="1"/>
          </p:cNvSpPr>
          <p:nvPr/>
        </p:nvSpPr>
        <p:spPr bwMode="auto">
          <a:xfrm>
            <a:off x="1219200" y="15240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Before</a:t>
            </a:r>
          </a:p>
        </p:txBody>
      </p:sp>
      <p:sp>
        <p:nvSpPr>
          <p:cNvPr id="184324" name="Rectangle 2"/>
          <p:cNvSpPr>
            <a:spLocks noGrp="1" noChangeArrowheads="1"/>
          </p:cNvSpPr>
          <p:nvPr>
            <p:ph type="title" idx="4294967295"/>
          </p:nvPr>
        </p:nvSpPr>
        <p:spPr>
          <a:xfrm>
            <a:off x="76200" y="76200"/>
            <a:ext cx="9023350" cy="954088"/>
          </a:xfrm>
        </p:spPr>
        <p:txBody>
          <a:bodyPr/>
          <a:lstStyle/>
          <a:p>
            <a:pPr eaLnBrk="1" hangingPunct="1"/>
            <a:r>
              <a:rPr lang="en-US" altLang="en-US"/>
              <a:t>Tsunamis cause devastating destruction, </a:t>
            </a:r>
            <a:br>
              <a:rPr lang="en-US" altLang="en-US"/>
            </a:br>
            <a:r>
              <a:rPr lang="en-US" altLang="en-US"/>
              <a:t>especially to sparsely vegetated areas</a:t>
            </a:r>
          </a:p>
        </p:txBody>
      </p:sp>
      <p:pic>
        <p:nvPicPr>
          <p:cNvPr id="184325" name="Picture 6" descr="http://homepage.mac.com/demark/tsunami/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038600" cy="403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92390" name="Group 6"/>
          <p:cNvGrpSpPr>
            <a:grpSpLocks/>
          </p:cNvGrpSpPr>
          <p:nvPr/>
        </p:nvGrpSpPr>
        <p:grpSpPr bwMode="auto">
          <a:xfrm>
            <a:off x="4648200" y="1524000"/>
            <a:ext cx="4038600" cy="4419600"/>
            <a:chOff x="2928" y="960"/>
            <a:chExt cx="2544" cy="2784"/>
          </a:xfrm>
        </p:grpSpPr>
        <p:sp>
          <p:nvSpPr>
            <p:cNvPr id="184331" name="Slide Number Placeholder 3"/>
            <p:cNvSpPr txBox="1">
              <a:spLocks/>
            </p:cNvSpPr>
            <p:nvPr/>
          </p:nvSpPr>
          <p:spPr bwMode="auto">
            <a:xfrm>
              <a:off x="3504" y="960"/>
              <a:ext cx="13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After</a:t>
              </a:r>
            </a:p>
          </p:txBody>
        </p:sp>
        <p:pic>
          <p:nvPicPr>
            <p:cNvPr id="184332" name="Picture 8" descr="http://homepage.mac.com/demark/tsunami/1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00"/>
              <a:ext cx="2544" cy="25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184327" name="TextBox 7"/>
          <p:cNvSpPr txBox="1">
            <a:spLocks noChangeArrowheads="1"/>
          </p:cNvSpPr>
          <p:nvPr/>
        </p:nvSpPr>
        <p:spPr bwMode="auto">
          <a:xfrm>
            <a:off x="6553200" y="6550025"/>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1400" b="0">
                <a:solidFill>
                  <a:srgbClr val="000000"/>
                </a:solidFill>
                <a:cs typeface="Times New Roman" panose="02020603050405020304" pitchFamily="18" charset="0"/>
              </a:rPr>
              <a:t>[homepage.mac.com/demark/]</a:t>
            </a:r>
          </a:p>
        </p:txBody>
      </p:sp>
      <p:sp>
        <p:nvSpPr>
          <p:cNvPr id="184328" name="Text Box 10"/>
          <p:cNvSpPr txBox="1">
            <a:spLocks noChangeArrowheads="1"/>
          </p:cNvSpPr>
          <p:nvPr/>
        </p:nvSpPr>
        <p:spPr bwMode="auto">
          <a:xfrm rot="3692378">
            <a:off x="3501232" y="4652168"/>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29" name="Text Box 11"/>
          <p:cNvSpPr txBox="1">
            <a:spLocks noChangeArrowheads="1"/>
          </p:cNvSpPr>
          <p:nvPr/>
        </p:nvSpPr>
        <p:spPr bwMode="auto">
          <a:xfrm>
            <a:off x="1397000" y="2894013"/>
            <a:ext cx="812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30" name="Text Box 12"/>
          <p:cNvSpPr txBox="1">
            <a:spLocks noChangeArrowheads="1"/>
          </p:cNvSpPr>
          <p:nvPr/>
        </p:nvSpPr>
        <p:spPr bwMode="auto">
          <a:xfrm>
            <a:off x="3606800" y="3048000"/>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3" name="Rectangle 12"/>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5893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p:nvPr/>
        </p:nvSpPr>
        <p:spPr>
          <a:xfrm>
            <a:off x="76201" y="2686051"/>
            <a:ext cx="3809999" cy="2267287"/>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Supporting point (no more than two lines)</a:t>
            </a:r>
          </a:p>
          <a:p>
            <a:endParaRPr sz="2400" b="1" dirty="0">
              <a:solidFill>
                <a:srgbClr val="262626"/>
              </a:solidFill>
              <a:latin typeface="Calibri"/>
              <a:ea typeface="Calibri"/>
              <a:cs typeface="Calibri"/>
              <a:sym typeface="Calibri"/>
            </a:endParaRPr>
          </a:p>
          <a:p>
            <a:endParaRPr sz="2400" b="1" dirty="0">
              <a:solidFill>
                <a:srgbClr val="262626"/>
              </a:solidFill>
              <a:latin typeface="Calibri"/>
              <a:ea typeface="Calibri"/>
              <a:cs typeface="Calibri"/>
              <a:sym typeface="Calibri"/>
            </a:endParaRPr>
          </a:p>
          <a:p>
            <a:pPr>
              <a:buSzPct val="25000"/>
            </a:pPr>
            <a:r>
              <a:rPr lang="en-US" sz="2400" b="1" dirty="0">
                <a:solidFill>
                  <a:srgbClr val="262626"/>
                </a:solidFill>
                <a:latin typeface="Calibri"/>
                <a:ea typeface="Calibri"/>
                <a:cs typeface="Calibri"/>
                <a:sym typeface="Calibri"/>
              </a:rPr>
              <a:t>Another supporting point (parallel to the first)</a:t>
            </a:r>
          </a:p>
        </p:txBody>
      </p:sp>
      <p:sp>
        <p:nvSpPr>
          <p:cNvPr id="245" name="Shape 245"/>
          <p:cNvSpPr/>
          <p:nvPr/>
        </p:nvSpPr>
        <p:spPr>
          <a:xfrm>
            <a:off x="4800601" y="2372916"/>
            <a:ext cx="3962399" cy="2409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4800">
              <a:solidFill>
                <a:srgbClr val="EAEAEA"/>
              </a:solidFill>
              <a:latin typeface="Calibri"/>
              <a:ea typeface="Calibri"/>
              <a:cs typeface="Calibri"/>
              <a:sym typeface="Calibri"/>
            </a:endParaRPr>
          </a:p>
          <a:p>
            <a:pPr algn="ctr">
              <a:buSzPct val="25000"/>
            </a:pPr>
            <a:r>
              <a:rPr lang="en-US" sz="3600">
                <a:solidFill>
                  <a:srgbClr val="EAEAEA"/>
                </a:solidFill>
                <a:latin typeface="Calibri"/>
                <a:ea typeface="Calibri"/>
                <a:cs typeface="Calibri"/>
                <a:sym typeface="Calibri"/>
              </a:rPr>
              <a:t>Image that supports conclusion</a:t>
            </a:r>
          </a:p>
          <a:p>
            <a:pPr algn="ctr"/>
            <a:endParaRPr sz="4800">
              <a:solidFill>
                <a:schemeClr val="dk1"/>
              </a:solidFill>
              <a:latin typeface="Calibri"/>
              <a:ea typeface="Calibri"/>
              <a:cs typeface="Calibri"/>
              <a:sym typeface="Calibri"/>
            </a:endParaRPr>
          </a:p>
        </p:txBody>
      </p:sp>
      <p:sp>
        <p:nvSpPr>
          <p:cNvPr id="246" name="Shape 246"/>
          <p:cNvSpPr txBox="1"/>
          <p:nvPr/>
        </p:nvSpPr>
        <p:spPr>
          <a:xfrm>
            <a:off x="3773488" y="5416153"/>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47" name="Shape 247"/>
          <p:cNvSpPr txBox="1"/>
          <p:nvPr/>
        </p:nvSpPr>
        <p:spPr>
          <a:xfrm>
            <a:off x="76200" y="914401"/>
            <a:ext cx="89979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this sentence headline states the most important assertion of the presentation</a:t>
            </a:r>
          </a:p>
        </p:txBody>
      </p:sp>
      <p:sp>
        <p:nvSpPr>
          <p:cNvPr id="248" name="Shape 248"/>
          <p:cNvSpPr txBox="1"/>
          <p:nvPr/>
        </p:nvSpPr>
        <p:spPr>
          <a:xfrm>
            <a:off x="8077200" y="5543550"/>
            <a:ext cx="936600" cy="3501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2400">
                <a:solidFill>
                  <a:schemeClr val="lt1"/>
                </a:solidFill>
                <a:latin typeface="Calibri"/>
                <a:ea typeface="Calibri"/>
                <a:cs typeface="Calibri"/>
                <a:sym typeface="Calibri"/>
              </a:rPr>
              <a:t>Logo</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44688"/>
            <a:ext cx="6248400" cy="46847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676900"/>
            <a:chOff x="152400" y="114300"/>
            <a:chExt cx="8907463" cy="56769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800" dirty="0">
                  <a:solidFill>
                    <a:srgbClr val="000000"/>
                  </a:solidFill>
                </a:rPr>
                <a:t>A common error in the endings of scientific talks </a:t>
              </a:r>
              <a:br>
                <a:rPr lang="en-US" altLang="en-US" sz="2800" dirty="0">
                  <a:solidFill>
                    <a:srgbClr val="000000"/>
                  </a:solidFill>
                </a:rPr>
              </a:br>
              <a:r>
                <a:rPr lang="en-US" altLang="en-US" sz="2800" dirty="0">
                  <a:solidFill>
                    <a:srgbClr val="000000"/>
                  </a:solidFill>
                </a:rPr>
                <a:t>is to waste the last slide</a:t>
              </a:r>
              <a:endParaRPr lang="en-US" altLang="en-US" sz="2800" b="0" dirty="0">
                <a:solidFill>
                  <a:srgbClr val="BFBFBF"/>
                </a:solidFill>
              </a:endParaRPr>
            </a:p>
          </p:txBody>
        </p:sp>
        <p:cxnSp>
          <p:nvCxnSpPr>
            <p:cNvPr id="6" name="Straight Connector 5"/>
            <p:cNvCxnSpPr/>
            <p:nvPr/>
          </p:nvCxnSpPr>
          <p:spPr>
            <a:xfrm>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59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Shape 255"/>
          <p:cNvSpPr txBox="1"/>
          <p:nvPr/>
        </p:nvSpPr>
        <p:spPr>
          <a:xfrm>
            <a:off x="3906838" y="5547122"/>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56" name="Shape 256"/>
          <p:cNvSpPr/>
          <p:nvPr/>
        </p:nvSpPr>
        <p:spPr>
          <a:xfrm>
            <a:off x="76200" y="2743200"/>
            <a:ext cx="4495800" cy="605294"/>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Wires not harnessed to prevent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contact with housing</a:t>
            </a:r>
          </a:p>
        </p:txBody>
      </p:sp>
      <p:grpSp>
        <p:nvGrpSpPr>
          <p:cNvPr id="257" name="Shape 257"/>
          <p:cNvGrpSpPr/>
          <p:nvPr/>
        </p:nvGrpSpPr>
        <p:grpSpPr>
          <a:xfrm>
            <a:off x="109538" y="3484959"/>
            <a:ext cx="3929061" cy="1082277"/>
            <a:chOff x="47" y="2062"/>
            <a:chExt cx="2474" cy="909"/>
          </a:xfrm>
        </p:grpSpPr>
        <p:sp>
          <p:nvSpPr>
            <p:cNvPr id="258" name="Shape 258"/>
            <p:cNvSpPr/>
            <p:nvPr/>
          </p:nvSpPr>
          <p:spPr>
            <a:xfrm>
              <a:off x="47" y="2463"/>
              <a:ext cx="2474" cy="508"/>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Short circuit to ground created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where wire contacted housing</a:t>
              </a:r>
            </a:p>
          </p:txBody>
        </p:sp>
        <p:sp>
          <p:nvSpPr>
            <p:cNvPr id="259" name="Shape 259"/>
            <p:cNvSpPr/>
            <p:nvPr/>
          </p:nvSpPr>
          <p:spPr>
            <a:xfrm>
              <a:off x="959" y="2062"/>
              <a:ext cx="166" cy="256"/>
            </a:xfrm>
            <a:prstGeom prst="downArrow">
              <a:avLst>
                <a:gd name="adj1" fmla="val 50000"/>
                <a:gd name="adj2" fmla="val 30218"/>
              </a:avLst>
            </a:prstGeom>
            <a:solidFill>
              <a:srgbClr val="262626"/>
            </a:solidFill>
            <a:ln>
              <a:noFill/>
            </a:ln>
          </p:spPr>
          <p:txBody>
            <a:bodyPr lIns="91425" tIns="45700" rIns="91425" bIns="45700" anchor="ctr" anchorCtr="0">
              <a:noAutofit/>
            </a:bodyPr>
            <a:lstStyle/>
            <a:p>
              <a:endParaRPr b="1">
                <a:solidFill>
                  <a:srgbClr val="262626"/>
                </a:solidFill>
                <a:latin typeface="Calibri"/>
                <a:ea typeface="Calibri"/>
                <a:cs typeface="Calibri"/>
                <a:sym typeface="Calibri"/>
              </a:endParaRPr>
            </a:p>
          </p:txBody>
        </p:sp>
      </p:grpSp>
      <p:pic>
        <p:nvPicPr>
          <p:cNvPr id="260" name="Shape 260"/>
          <p:cNvPicPr preferRelativeResize="0"/>
          <p:nvPr/>
        </p:nvPicPr>
        <p:blipFill rotWithShape="1">
          <a:blip r:embed="rId3">
            <a:alphaModFix/>
          </a:blip>
          <a:srcRect/>
          <a:stretch/>
        </p:blipFill>
        <p:spPr>
          <a:xfrm>
            <a:off x="4566450" y="2294410"/>
            <a:ext cx="4285925" cy="2685899"/>
          </a:xfrm>
          <a:prstGeom prst="rect">
            <a:avLst/>
          </a:prstGeom>
          <a:noFill/>
          <a:ln>
            <a:noFill/>
          </a:ln>
        </p:spPr>
      </p:pic>
      <p:sp>
        <p:nvSpPr>
          <p:cNvPr id="261" name="Shape 261"/>
          <p:cNvSpPr txBox="1"/>
          <p:nvPr/>
        </p:nvSpPr>
        <p:spPr>
          <a:xfrm>
            <a:off x="136525" y="865584"/>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62" name="Shape 262"/>
          <p:cNvSpPr txBox="1"/>
          <p:nvPr/>
        </p:nvSpPr>
        <p:spPr>
          <a:xfrm>
            <a:off x="76201" y="947738"/>
            <a:ext cx="8980499"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the detector failed because of a short-circuit created by the abrasion of wire insulation</a:t>
            </a:r>
          </a:p>
        </p:txBody>
      </p:sp>
      <p:pic>
        <p:nvPicPr>
          <p:cNvPr id="263" name="Shape 263"/>
          <p:cNvPicPr preferRelativeResize="0"/>
          <p:nvPr/>
        </p:nvPicPr>
        <p:blipFill rotWithShape="1">
          <a:blip r:embed="rId4">
            <a:alphaModFix/>
          </a:blip>
          <a:srcRect/>
          <a:stretch/>
        </p:blipFill>
        <p:spPr>
          <a:xfrm>
            <a:off x="7239699" y="5486401"/>
            <a:ext cx="1904301" cy="51419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1"/>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No need to be religious in using assertion-evidence;</a:t>
            </a:r>
            <a:br>
              <a:rPr lang="en-US" dirty="0"/>
            </a:br>
            <a:r>
              <a:rPr lang="en-US" dirty="0"/>
              <a:t>Rather, I want to open your minds to new possibilities</a:t>
            </a:r>
          </a:p>
        </p:txBody>
      </p:sp>
      <p:sp>
        <p:nvSpPr>
          <p:cNvPr id="3" name="Content Placeholder 2">
            <a:extLst>
              <a:ext uri="{FF2B5EF4-FFF2-40B4-BE49-F238E27FC236}">
                <a16:creationId xmlns:a16="http://schemas.microsoft.com/office/drawing/2014/main" id="{26DDDACE-9A1F-4E33-B380-A9646ADC491C}"/>
              </a:ext>
            </a:extLst>
          </p:cNvPr>
          <p:cNvSpPr>
            <a:spLocks noGrp="1"/>
          </p:cNvSpPr>
          <p:nvPr>
            <p:ph idx="1"/>
          </p:nvPr>
        </p:nvSpPr>
        <p:spPr>
          <a:xfrm>
            <a:off x="457200" y="1600200"/>
            <a:ext cx="8305800" cy="3120854"/>
          </a:xfrm>
        </p:spPr>
        <p:txBody>
          <a:bodyPr/>
          <a:lstStyle/>
          <a:p>
            <a:pPr marL="342900" indent="-342900">
              <a:buFont typeface="Arial" panose="020B0604020202020204" pitchFamily="34" charset="0"/>
              <a:buChar char="•"/>
            </a:pPr>
            <a:r>
              <a:rPr lang="en-US" dirty="0"/>
              <a:t>Look here, I’m using a bullet point.  It’s not a sin. </a:t>
            </a:r>
            <a:r>
              <a:rPr lang="en-US" dirty="0">
                <a:sym typeface="Wingdings" panose="05000000000000000000" pitchFamily="2" charset="2"/>
              </a:rPr>
              <a:t></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Regardless of which format you choose, there are takeaways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1: Organize around messages, not topics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2: Title should express message for whole slide</a:t>
            </a:r>
          </a:p>
        </p:txBody>
      </p:sp>
    </p:spTree>
    <p:extLst>
      <p:ext uri="{BB962C8B-B14F-4D97-AF65-F5344CB8AC3E}">
        <p14:creationId xmlns:p14="http://schemas.microsoft.com/office/powerpoint/2010/main" val="3919832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4BB1-907B-4B52-B39B-6293FD06FF17}"/>
              </a:ext>
            </a:extLst>
          </p:cNvPr>
          <p:cNvSpPr>
            <a:spLocks noGrp="1"/>
          </p:cNvSpPr>
          <p:nvPr>
            <p:ph type="title"/>
          </p:nvPr>
        </p:nvSpPr>
        <p:spPr>
          <a:xfrm>
            <a:off x="76200" y="86380"/>
            <a:ext cx="8915400" cy="954107"/>
          </a:xfrm>
        </p:spPr>
        <p:txBody>
          <a:bodyPr/>
          <a:lstStyle/>
          <a:p>
            <a:r>
              <a:rPr lang="en-US" dirty="0"/>
              <a:t>Assertion-evidence templates and more resources can be found at: https://www.assertion-evidence.com/</a:t>
            </a:r>
          </a:p>
        </p:txBody>
      </p:sp>
      <p:sp>
        <p:nvSpPr>
          <p:cNvPr id="3" name="Content Placeholder 2">
            <a:extLst>
              <a:ext uri="{FF2B5EF4-FFF2-40B4-BE49-F238E27FC236}">
                <a16:creationId xmlns:a16="http://schemas.microsoft.com/office/drawing/2014/main" id="{C2274BE6-140D-42C5-B404-997950B6B5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46FB7-ED25-4A7A-A4A5-2A9CD599782F}"/>
              </a:ext>
            </a:extLst>
          </p:cNvPr>
          <p:cNvPicPr>
            <a:picLocks noChangeAspect="1"/>
          </p:cNvPicPr>
          <p:nvPr/>
        </p:nvPicPr>
        <p:blipFill rotWithShape="1">
          <a:blip r:embed="rId2"/>
          <a:srcRect t="2963"/>
          <a:stretch/>
        </p:blipFill>
        <p:spPr>
          <a:xfrm>
            <a:off x="0" y="1371600"/>
            <a:ext cx="9144000" cy="4991100"/>
          </a:xfrm>
          <a:prstGeom prst="rect">
            <a:avLst/>
          </a:prstGeom>
        </p:spPr>
      </p:pic>
    </p:spTree>
    <p:extLst>
      <p:ext uri="{BB962C8B-B14F-4D97-AF65-F5344CB8AC3E}">
        <p14:creationId xmlns:p14="http://schemas.microsoft.com/office/powerpoint/2010/main" val="348509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nycphoto.smugmug.com/Photography/New-York-City-Photography/i-Pz2376T/0/L/New%20York%20City%20Rooftops%20-%20From%20Above%20-%20Midtown%20Skyscrapers-L.jpg">
            <a:extLst>
              <a:ext uri="{FF2B5EF4-FFF2-40B4-BE49-F238E27FC236}">
                <a16:creationId xmlns:a16="http://schemas.microsoft.com/office/drawing/2014/main" id="{ACC31FA7-BDC5-482F-9EA6-292E5405A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442913"/>
            <a:ext cx="2627312" cy="1714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0659" name="TextBox 88">
            <a:extLst>
              <a:ext uri="{FF2B5EF4-FFF2-40B4-BE49-F238E27FC236}">
                <a16:creationId xmlns:a16="http://schemas.microsoft.com/office/drawing/2014/main" id="{DCC83D41-CAF7-4023-A5DC-E298E90DA075}"/>
              </a:ext>
            </a:extLst>
          </p:cNvPr>
          <p:cNvSpPr txBox="1">
            <a:spLocks noChangeArrowheads="1"/>
          </p:cNvSpPr>
          <p:nvPr/>
        </p:nvSpPr>
        <p:spPr bwMode="auto">
          <a:xfrm>
            <a:off x="1143000" y="1371600"/>
            <a:ext cx="3727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r>
              <a:rPr lang="en-US" altLang="en-US" sz="2800"/>
              <a:t>Support your messages </a:t>
            </a:r>
          </a:p>
          <a:p>
            <a:r>
              <a:rPr lang="en-US" altLang="en-US" sz="2800"/>
              <a:t>with </a:t>
            </a:r>
            <a:r>
              <a:rPr lang="en-US" altLang="en-US" sz="4000"/>
              <a:t>visual</a:t>
            </a:r>
            <a:r>
              <a:rPr lang="en-US" altLang="en-US" sz="2800"/>
              <a:t> evidence</a:t>
            </a:r>
            <a:br>
              <a:rPr lang="en-US" altLang="en-US" sz="2800"/>
            </a:br>
            <a:endParaRPr lang="en-US" altLang="en-US" sz="2800"/>
          </a:p>
        </p:txBody>
      </p:sp>
      <p:pic>
        <p:nvPicPr>
          <p:cNvPr id="70660" name="Picture 1">
            <a:extLst>
              <a:ext uri="{FF2B5EF4-FFF2-40B4-BE49-F238E27FC236}">
                <a16:creationId xmlns:a16="http://schemas.microsoft.com/office/drawing/2014/main" id="{B3F1C237-506B-4EAC-ACC3-57D515706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551" t="21165" r="28293" b="12782"/>
          <a:stretch>
            <a:fillRect/>
          </a:stretch>
        </p:blipFill>
        <p:spPr bwMode="auto">
          <a:xfrm>
            <a:off x="5470525" y="2698750"/>
            <a:ext cx="2355850" cy="1752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0661" name="Picture 44">
            <a:extLst>
              <a:ext uri="{FF2B5EF4-FFF2-40B4-BE49-F238E27FC236}">
                <a16:creationId xmlns:a16="http://schemas.microsoft.com/office/drawing/2014/main" id="{6ABBFA93-187F-4B5C-81B9-7D4658E16B33}"/>
              </a:ext>
            </a:extLst>
          </p:cNvPr>
          <p:cNvPicPr>
            <a:picLocks noChangeAspect="1"/>
          </p:cNvPicPr>
          <p:nvPr/>
        </p:nvPicPr>
        <p:blipFill>
          <a:blip r:embed="rId5">
            <a:extLst>
              <a:ext uri="{28A0092B-C50C-407E-A947-70E740481C1C}">
                <a14:useLocalDpi xmlns:a14="http://schemas.microsoft.com/office/drawing/2010/main" val="0"/>
              </a:ext>
            </a:extLst>
          </a:blip>
          <a:srcRect l="52661" t="31107" r="5048" b="25079"/>
          <a:stretch>
            <a:fillRect/>
          </a:stretch>
        </p:blipFill>
        <p:spPr bwMode="auto">
          <a:xfrm>
            <a:off x="185738" y="4949825"/>
            <a:ext cx="232886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46">
            <a:extLst>
              <a:ext uri="{FF2B5EF4-FFF2-40B4-BE49-F238E27FC236}">
                <a16:creationId xmlns:a16="http://schemas.microsoft.com/office/drawing/2014/main" id="{4E31F0D4-8DD4-4217-90C0-489E2E9A022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139" t="12271" r="27013" b="4651"/>
          <a:stretch>
            <a:fillRect/>
          </a:stretch>
        </p:blipFill>
        <p:spPr bwMode="auto">
          <a:xfrm>
            <a:off x="2971800" y="3575050"/>
            <a:ext cx="20415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4F884F-00D0-4D92-8600-3D4FB25C0880}"/>
              </a:ext>
            </a:extLst>
          </p:cNvPr>
          <p:cNvSpPr txBox="1">
            <a:spLocks noChangeArrowheads="1"/>
          </p:cNvSpPr>
          <p:nvPr/>
        </p:nvSpPr>
        <p:spPr bwMode="auto">
          <a:xfrm>
            <a:off x="6207125" y="5276850"/>
            <a:ext cx="240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bullet 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A</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Good slides but anything can be improved!</a:t>
            </a:r>
          </a:p>
        </p:txBody>
      </p:sp>
    </p:spTree>
    <p:extLst>
      <p:ext uri="{BB962C8B-B14F-4D97-AF65-F5344CB8AC3E}">
        <p14:creationId xmlns:p14="http://schemas.microsoft.com/office/powerpoint/2010/main" val="151781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Student shows a set of tools without giving any context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CCF5D69-A8BC-4840-9A9D-45569891B78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398666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Much better, but then why was the previous slide needed?</a:t>
            </a:r>
            <a:br>
              <a:rPr lang="en-US" dirty="0"/>
            </a:br>
            <a:r>
              <a:rPr lang="en-US" dirty="0"/>
              <a:t>Title could convey more message than </a:t>
            </a:r>
            <a:r>
              <a:rPr lang="en-US"/>
              <a:t>“Workflow”.</a:t>
            </a:r>
            <a:endParaRPr lang="en-US" dirty="0"/>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E4F94C-EAE7-43F0-874E-2E1F16CFFFB6}"/>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182846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with a strong message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401152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rotWithShape="1">
          <a:blip r:embed="rId2"/>
          <a:srcRect t="6666" b="77037"/>
          <a:stretch/>
        </p:blipFill>
        <p:spPr>
          <a:xfrm>
            <a:off x="0" y="1524000"/>
            <a:ext cx="9144000" cy="838200"/>
          </a:xfrm>
          <a:prstGeom prst="rect">
            <a:avLst/>
          </a:prstGeom>
        </p:spPr>
      </p:pic>
      <p:pic>
        <p:nvPicPr>
          <p:cNvPr id="7" name="Picture 6">
            <a:extLst>
              <a:ext uri="{FF2B5EF4-FFF2-40B4-BE49-F238E27FC236}">
                <a16:creationId xmlns:a16="http://schemas.microsoft.com/office/drawing/2014/main" id="{992E5390-870B-402D-AD1F-4CB2652A509F}"/>
              </a:ext>
            </a:extLst>
          </p:cNvPr>
          <p:cNvPicPr>
            <a:picLocks noChangeAspect="1"/>
          </p:cNvPicPr>
          <p:nvPr/>
        </p:nvPicPr>
        <p:blipFill rotWithShape="1">
          <a:blip r:embed="rId2"/>
          <a:srcRect t="72592" b="12593"/>
          <a:stretch/>
        </p:blipFill>
        <p:spPr>
          <a:xfrm>
            <a:off x="0" y="5257800"/>
            <a:ext cx="9144000" cy="762000"/>
          </a:xfrm>
          <a:prstGeom prst="rect">
            <a:avLst/>
          </a:prstGeom>
        </p:spPr>
      </p:pic>
      <p:graphicFrame>
        <p:nvGraphicFramePr>
          <p:cNvPr id="8" name="Table 8">
            <a:extLst>
              <a:ext uri="{FF2B5EF4-FFF2-40B4-BE49-F238E27FC236}">
                <a16:creationId xmlns:a16="http://schemas.microsoft.com/office/drawing/2014/main" id="{3E86DE18-FBC7-4D22-A08E-44E921D5CDFA}"/>
              </a:ext>
            </a:extLst>
          </p:cNvPr>
          <p:cNvGraphicFramePr>
            <a:graphicFrameLocks noGrp="1"/>
          </p:cNvGraphicFramePr>
          <p:nvPr>
            <p:extLst>
              <p:ext uri="{D42A27DB-BD31-4B8C-83A1-F6EECF244321}">
                <p14:modId xmlns:p14="http://schemas.microsoft.com/office/powerpoint/2010/main" val="882811547"/>
              </p:ext>
            </p:extLst>
          </p:nvPr>
        </p:nvGraphicFramePr>
        <p:xfrm>
          <a:off x="457200" y="2331720"/>
          <a:ext cx="8305800" cy="2926080"/>
        </p:xfrm>
        <a:graphic>
          <a:graphicData uri="http://schemas.openxmlformats.org/drawingml/2006/table">
            <a:tbl>
              <a:tblPr firstRow="1">
                <a:tableStyleId>{93296810-A885-4BE3-A3E7-6D5BEEA58F35}</a:tableStyleId>
              </a:tblPr>
              <a:tblGrid>
                <a:gridCol w="2768600">
                  <a:extLst>
                    <a:ext uri="{9D8B030D-6E8A-4147-A177-3AD203B41FA5}">
                      <a16:colId xmlns:a16="http://schemas.microsoft.com/office/drawing/2014/main" val="1625838755"/>
                    </a:ext>
                  </a:extLst>
                </a:gridCol>
                <a:gridCol w="2768600">
                  <a:extLst>
                    <a:ext uri="{9D8B030D-6E8A-4147-A177-3AD203B41FA5}">
                      <a16:colId xmlns:a16="http://schemas.microsoft.com/office/drawing/2014/main" val="2190354793"/>
                    </a:ext>
                  </a:extLst>
                </a:gridCol>
                <a:gridCol w="2768600">
                  <a:extLst>
                    <a:ext uri="{9D8B030D-6E8A-4147-A177-3AD203B41FA5}">
                      <a16:colId xmlns:a16="http://schemas.microsoft.com/office/drawing/2014/main" val="177364968"/>
                    </a:ext>
                  </a:extLst>
                </a:gridCol>
              </a:tblGrid>
              <a:tr h="370840">
                <a:tc>
                  <a:txBody>
                    <a:bodyPr/>
                    <a:lstStyle/>
                    <a:p>
                      <a:pPr algn="ctr"/>
                      <a:endParaRPr lang="en-US" sz="2400" dirty="0"/>
                    </a:p>
                  </a:txBody>
                  <a:tcPr/>
                </a:tc>
                <a:tc>
                  <a:txBody>
                    <a:bodyPr/>
                    <a:lstStyle/>
                    <a:p>
                      <a:pPr algn="ctr"/>
                      <a:r>
                        <a:rPr lang="en-US" sz="2400" dirty="0"/>
                        <a:t>Customer-managed</a:t>
                      </a:r>
                    </a:p>
                  </a:txBody>
                  <a:tcPr/>
                </a:tc>
                <a:tc>
                  <a:txBody>
                    <a:bodyPr/>
                    <a:lstStyle/>
                    <a:p>
                      <a:pPr algn="ctr"/>
                      <a:r>
                        <a:rPr lang="en-US" sz="2400" dirty="0"/>
                        <a:t>AWS-managed</a:t>
                      </a:r>
                    </a:p>
                  </a:txBody>
                  <a:tcPr/>
                </a:tc>
                <a:extLst>
                  <a:ext uri="{0D108BD9-81ED-4DB2-BD59-A6C34878D82A}">
                    <a16:rowId xmlns:a16="http://schemas.microsoft.com/office/drawing/2014/main" val="1868903653"/>
                  </a:ext>
                </a:extLst>
              </a:tr>
              <a:tr h="370840">
                <a:tc>
                  <a:txBody>
                    <a:bodyPr/>
                    <a:lstStyle/>
                    <a:p>
                      <a:r>
                        <a:rPr lang="en-US" sz="2400" dirty="0"/>
                        <a:t>More options for access restriction?</a:t>
                      </a:r>
                    </a:p>
                  </a:txBody>
                  <a:tcPr/>
                </a:tc>
                <a:tc>
                  <a:txBody>
                    <a:bodyPr/>
                    <a:lstStyle/>
                    <a:p>
                      <a:pPr algn="ctr"/>
                      <a:r>
                        <a:rPr lang="en-US" sz="4400" dirty="0">
                          <a:solidFill>
                            <a:srgbClr val="00B050"/>
                          </a:solidFill>
                          <a:latin typeface="Segoe UI Symbol" panose="020B0502040204020203" pitchFamily="34" charset="0"/>
                          <a:ea typeface="Segoe UI Symbol" panose="020B0502040204020203" pitchFamily="34" charset="0"/>
                        </a:rPr>
                        <a:t>✔</a:t>
                      </a:r>
                      <a:endParaRPr lang="en-US" sz="2400" dirty="0">
                        <a:solidFill>
                          <a:srgbClr val="00B050"/>
                        </a:solidFill>
                      </a:endParaRPr>
                    </a:p>
                  </a:txBody>
                  <a:tcPr/>
                </a:tc>
                <a:tc>
                  <a:txBody>
                    <a:bodyPr/>
                    <a:lstStyle/>
                    <a:p>
                      <a:pPr algn="ctr"/>
                      <a:r>
                        <a:rPr lang="en-US" sz="4400" dirty="0">
                          <a:solidFill>
                            <a:srgbClr val="FF0000"/>
                          </a:solidFill>
                          <a:latin typeface="Segoe UI Symbol" panose="020B0502040204020203" pitchFamily="34" charset="0"/>
                          <a:ea typeface="Segoe UI Symbol" panose="020B0502040204020203" pitchFamily="34" charset="0"/>
                        </a:rPr>
                        <a:t>✘</a:t>
                      </a:r>
                      <a:endParaRPr lang="en-US" sz="2400" dirty="0">
                        <a:solidFill>
                          <a:srgbClr val="FF0000"/>
                        </a:solidFill>
                      </a:endParaRPr>
                    </a:p>
                  </a:txBody>
                  <a:tcPr/>
                </a:tc>
                <a:extLst>
                  <a:ext uri="{0D108BD9-81ED-4DB2-BD59-A6C34878D82A}">
                    <a16:rowId xmlns:a16="http://schemas.microsoft.com/office/drawing/2014/main" val="428715587"/>
                  </a:ext>
                </a:extLst>
              </a:tr>
              <a:tr h="370840">
                <a:tc>
                  <a:txBody>
                    <a:bodyPr/>
                    <a:lstStyle/>
                    <a:p>
                      <a:r>
                        <a:rPr lang="en-US" sz="2400" dirty="0"/>
                        <a:t>More secure and reliable encryption?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366152285"/>
                  </a:ext>
                </a:extLst>
              </a:tr>
              <a:tr h="370840">
                <a:tc>
                  <a:txBody>
                    <a:bodyPr/>
                    <a:lstStyle/>
                    <a:p>
                      <a:r>
                        <a:rPr lang="en-US" sz="2400" dirty="0"/>
                        <a:t>Less code to maintain?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499086232"/>
                  </a:ext>
                </a:extLst>
              </a:tr>
            </a:tbl>
          </a:graphicData>
        </a:graphic>
      </p:graphicFrame>
      <p:sp>
        <p:nvSpPr>
          <p:cNvPr id="9" name="Title 1">
            <a:extLst>
              <a:ext uri="{FF2B5EF4-FFF2-40B4-BE49-F238E27FC236}">
                <a16:creationId xmlns:a16="http://schemas.microsoft.com/office/drawing/2014/main" id="{32055653-499A-4E9A-B24A-3B37260780FA}"/>
              </a:ext>
            </a:extLst>
          </p:cNvPr>
          <p:cNvSpPr>
            <a:spLocks noGrp="1"/>
          </p:cNvSpPr>
          <p:nvPr>
            <p:ph type="title"/>
          </p:nvPr>
        </p:nvSpPr>
        <p:spPr>
          <a:xfrm>
            <a:off x="76200" y="86380"/>
            <a:ext cx="8915400" cy="954107"/>
          </a:xfrm>
        </p:spPr>
        <p:txBody>
          <a:bodyPr/>
          <a:lstStyle/>
          <a:p>
            <a:r>
              <a:rPr lang="en-US" dirty="0"/>
              <a:t>Rather than bullet points, a table showing side-by-side comparisons for each of the categories is more impactful</a:t>
            </a:r>
          </a:p>
        </p:txBody>
      </p:sp>
    </p:spTree>
    <p:extLst>
      <p:ext uri="{BB962C8B-B14F-4D97-AF65-F5344CB8AC3E}">
        <p14:creationId xmlns:p14="http://schemas.microsoft.com/office/powerpoint/2010/main" val="3871658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B</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Also good slides but can be improved!</a:t>
            </a:r>
          </a:p>
        </p:txBody>
      </p:sp>
    </p:spTree>
    <p:extLst>
      <p:ext uri="{BB962C8B-B14F-4D97-AF65-F5344CB8AC3E}">
        <p14:creationId xmlns:p14="http://schemas.microsoft.com/office/powerpoint/2010/main" val="19401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motivating talk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7257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13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concept diagram</a:t>
            </a:r>
          </a:p>
        </p:txBody>
      </p:sp>
      <p:graphicFrame>
        <p:nvGraphicFramePr>
          <p:cNvPr id="3" name="Content Placeholder 2">
            <a:extLst>
              <a:ext uri="{FF2B5EF4-FFF2-40B4-BE49-F238E27FC236}">
                <a16:creationId xmlns:a16="http://schemas.microsoft.com/office/drawing/2014/main" id="{A33FF30F-0B42-5948-8594-C9A814D4E05D}"/>
              </a:ext>
            </a:extLst>
          </p:cNvPr>
          <p:cNvGraphicFramePr>
            <a:graphicFrameLocks noGrp="1"/>
          </p:cNvGraphicFramePr>
          <p:nvPr>
            <p:ph idx="1"/>
            <p:extLst>
              <p:ext uri="{D42A27DB-BD31-4B8C-83A1-F6EECF244321}">
                <p14:modId xmlns:p14="http://schemas.microsoft.com/office/powerpoint/2010/main" val="2934669261"/>
              </p:ext>
            </p:extLst>
          </p:nvPr>
        </p:nvGraphicFramePr>
        <p:xfrm>
          <a:off x="457200" y="1600200"/>
          <a:ext cx="4876800" cy="46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7"/>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5A2D087-0883-0C47-9AA1-5DB6524BE9B7}"/>
              </a:ext>
            </a:extLst>
          </p:cNvPr>
          <p:cNvPicPr>
            <a:picLocks noChangeAspect="1"/>
          </p:cNvPicPr>
          <p:nvPr/>
        </p:nvPicPr>
        <p:blipFill rotWithShape="1">
          <a:blip r:embed="rId7"/>
          <a:srcRect t="68889"/>
          <a:stretch/>
        </p:blipFill>
        <p:spPr>
          <a:xfrm>
            <a:off x="0" y="2971801"/>
            <a:ext cx="9144000" cy="1824029"/>
          </a:xfrm>
          <a:prstGeom prst="rect">
            <a:avLst/>
          </a:prstGeom>
        </p:spPr>
      </p:pic>
      <p:graphicFrame>
        <p:nvGraphicFramePr>
          <p:cNvPr id="10" name="Diagram 9">
            <a:extLst>
              <a:ext uri="{FF2B5EF4-FFF2-40B4-BE49-F238E27FC236}">
                <a16:creationId xmlns:a16="http://schemas.microsoft.com/office/drawing/2014/main" id="{ADC6E7E5-94EC-FE4E-9B44-88AFD921A24A}"/>
              </a:ext>
            </a:extLst>
          </p:cNvPr>
          <p:cNvGraphicFramePr/>
          <p:nvPr>
            <p:extLst>
              <p:ext uri="{D42A27DB-BD31-4B8C-83A1-F6EECF244321}">
                <p14:modId xmlns:p14="http://schemas.microsoft.com/office/powerpoint/2010/main" val="440119766"/>
              </p:ext>
            </p:extLst>
          </p:nvPr>
        </p:nvGraphicFramePr>
        <p:xfrm>
          <a:off x="1752600" y="2883613"/>
          <a:ext cx="5638800" cy="3300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9082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explaining background but could be improved,</a:t>
            </a:r>
            <a:br>
              <a:rPr lang="en-US" dirty="0"/>
            </a:br>
            <a:r>
              <a:rPr lang="en-US" dirty="0"/>
              <a:t>again 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7209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a:extLst>
              <a:ext uri="{FF2B5EF4-FFF2-40B4-BE49-F238E27FC236}">
                <a16:creationId xmlns:a16="http://schemas.microsoft.com/office/drawing/2014/main" id="{576160E1-A9D7-4F59-8AB5-EC67A003CA74}"/>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16" name="Rectangle 15">
            <a:extLst>
              <a:ext uri="{FF2B5EF4-FFF2-40B4-BE49-F238E27FC236}">
                <a16:creationId xmlns:a16="http://schemas.microsoft.com/office/drawing/2014/main" id="{E50D9CB2-7C87-4F95-AD31-7B833E4A057A}"/>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72708" name="TextBox 6">
            <a:extLst>
              <a:ext uri="{FF2B5EF4-FFF2-40B4-BE49-F238E27FC236}">
                <a16:creationId xmlns:a16="http://schemas.microsoft.com/office/drawing/2014/main" id="{52633274-9346-49CA-AA74-494C44187D34}"/>
              </a:ext>
            </a:extLst>
          </p:cNvPr>
          <p:cNvSpPr txBox="1">
            <a:spLocks noChangeArrowheads="1"/>
          </p:cNvSpPr>
          <p:nvPr/>
        </p:nvSpPr>
        <p:spPr bwMode="auto">
          <a:xfrm>
            <a:off x="4648200" y="3590925"/>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r>
              <a:rPr lang="en-US" altLang="en-US" sz="2800">
                <a:solidFill>
                  <a:srgbClr val="FFFFFF"/>
                </a:solidFill>
              </a:rPr>
              <a:t>Urban Temperatures</a:t>
            </a:r>
          </a:p>
        </p:txBody>
      </p:sp>
      <p:pic>
        <p:nvPicPr>
          <p:cNvPr id="8" name="Picture 2" descr="http://nycphoto.smugmug.com/Photography/New-York-City-Photography/i-Pz2376T/0/L/New%20York%20City%20Rooftops%20-%20From%20Above%20-%20Midtown%20Skyscrapers-L.jpg">
            <a:extLst>
              <a:ext uri="{FF2B5EF4-FFF2-40B4-BE49-F238E27FC236}">
                <a16:creationId xmlns:a16="http://schemas.microsoft.com/office/drawing/2014/main" id="{8BC0CA18-C33C-42E8-89C2-F84E759B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r="34485"/>
          <a:stretch>
            <a:fillRect/>
          </a:stretch>
        </p:blipFill>
        <p:spPr bwMode="auto">
          <a:xfrm>
            <a:off x="6324600" y="4324350"/>
            <a:ext cx="2219325" cy="2209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0F88B-928B-4E32-B5B3-ABA0F0E1277F}"/>
              </a:ext>
            </a:extLst>
          </p:cNvPr>
          <p:cNvSpPr txBox="1"/>
          <p:nvPr/>
        </p:nvSpPr>
        <p:spPr>
          <a:xfrm>
            <a:off x="3886200" y="4300538"/>
            <a:ext cx="2362200" cy="2862262"/>
          </a:xfrm>
          <a:prstGeom prst="rect">
            <a:avLst/>
          </a:prstGeom>
          <a:noFill/>
        </p:spPr>
        <p:txBody>
          <a:bodyPr>
            <a:spAutoFit/>
          </a:bodyPr>
          <a:lstStyle/>
          <a:p>
            <a:pPr marL="174625" indent="-174625" eaLnBrk="1" hangingPunct="1">
              <a:buFont typeface="Arial" panose="020B0604020202020204" pitchFamily="34" charset="0"/>
              <a:buChar char="•"/>
              <a:defRPr/>
            </a:pPr>
            <a:r>
              <a:rPr lang="en-US" sz="1600" dirty="0">
                <a:solidFill>
                  <a:srgbClr val="FFFFFF"/>
                </a:solidFill>
              </a:rPr>
              <a:t>Often warmer than surrounding areas</a:t>
            </a:r>
          </a:p>
          <a:p>
            <a:pPr marL="174625" indent="-174625" eaLnBrk="1" hangingPunct="1">
              <a:buFont typeface="Arial" panose="020B0604020202020204" pitchFamily="34" charset="0"/>
              <a:buChar char="•"/>
              <a:defRPr/>
            </a:pPr>
            <a:r>
              <a:rPr lang="en-US" sz="1600" dirty="0">
                <a:solidFill>
                  <a:srgbClr val="FFFFFF"/>
                </a:solidFill>
              </a:rPr>
              <a:t>Caused by materials in roofs and roads</a:t>
            </a:r>
          </a:p>
          <a:p>
            <a:pPr marL="174625" indent="-174625" eaLnBrk="1" hangingPunct="1">
              <a:buFont typeface="Arial" panose="020B0604020202020204" pitchFamily="34" charset="0"/>
              <a:buChar char="•"/>
              <a:defRPr/>
            </a:pPr>
            <a:r>
              <a:rPr lang="en-US" sz="1600" dirty="0">
                <a:solidFill>
                  <a:srgbClr val="FFFFFF"/>
                </a:solidFill>
              </a:rPr>
              <a:t>Also caused by lack of shade and vegetation</a:t>
            </a:r>
          </a:p>
          <a:p>
            <a:pPr marL="174625" indent="-174625" eaLnBrk="1" hangingPunct="1">
              <a:buFont typeface="Arial" panose="020B0604020202020204" pitchFamily="34" charset="0"/>
              <a:buChar char="•"/>
              <a:defRPr/>
            </a:pPr>
            <a:r>
              <a:rPr lang="en-US" sz="1600" dirty="0">
                <a:solidFill>
                  <a:srgbClr val="FFFFFF"/>
                </a:solidFill>
              </a:rPr>
              <a:t>Lead to higher temper-</a:t>
            </a:r>
            <a:r>
              <a:rPr lang="en-US" sz="1600" dirty="0" err="1">
                <a:solidFill>
                  <a:srgbClr val="FFFFFF"/>
                </a:solidFill>
              </a:rPr>
              <a:t>atures</a:t>
            </a:r>
            <a:r>
              <a:rPr lang="en-US" sz="1600" dirty="0">
                <a:solidFill>
                  <a:srgbClr val="FFFFFF"/>
                </a:solidFill>
              </a:rPr>
              <a:t> in buildings</a:t>
            </a:r>
          </a:p>
          <a:p>
            <a:pPr marL="174625" indent="-174625" eaLnBrk="1" hangingPunct="1">
              <a:buFont typeface="Arial" panose="020B0604020202020204" pitchFamily="34" charset="0"/>
              <a:buChar char="•"/>
              <a:defRPr/>
            </a:pPr>
            <a:r>
              <a:rPr lang="en-US" sz="1600" dirty="0">
                <a:solidFill>
                  <a:srgbClr val="FFFFFF"/>
                </a:solidFill>
              </a:rPr>
              <a:t>Require more energy for cooling </a:t>
            </a:r>
          </a:p>
          <a:p>
            <a:pPr marL="342900" indent="-342900" eaLnBrk="1" hangingPunct="1">
              <a:buFont typeface="Arial" panose="020B0604020202020204" pitchFamily="34" charset="0"/>
              <a:buChar char="•"/>
              <a:defRPr/>
            </a:pP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005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(animated) diagram </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allout: Bent Line with Border and Accent Bar 15">
            <a:extLst>
              <a:ext uri="{FF2B5EF4-FFF2-40B4-BE49-F238E27FC236}">
                <a16:creationId xmlns:a16="http://schemas.microsoft.com/office/drawing/2014/main" id="{3F3A6180-6E9D-4724-BC2D-16F1D8EC969F}"/>
              </a:ext>
            </a:extLst>
          </p:cNvPr>
          <p:cNvSpPr/>
          <p:nvPr/>
        </p:nvSpPr>
        <p:spPr>
          <a:xfrm>
            <a:off x="838200" y="5037815"/>
            <a:ext cx="3276600" cy="612648"/>
          </a:xfrm>
          <a:prstGeom prst="accentBorderCallout2">
            <a:avLst>
              <a:gd name="adj1" fmla="val 58348"/>
              <a:gd name="adj2" fmla="val -3641"/>
              <a:gd name="adj3" fmla="val -87860"/>
              <a:gd name="adj4" fmla="val -24119"/>
              <a:gd name="adj5" fmla="val -217991"/>
              <a:gd name="adj6" fmla="val -10073"/>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Create animated diagram illustrating this</a:t>
            </a:r>
          </a:p>
        </p:txBody>
      </p:sp>
      <p:cxnSp>
        <p:nvCxnSpPr>
          <p:cNvPr id="10" name="Straight Connector 9">
            <a:extLst>
              <a:ext uri="{FF2B5EF4-FFF2-40B4-BE49-F238E27FC236}">
                <a16:creationId xmlns:a16="http://schemas.microsoft.com/office/drawing/2014/main" id="{368146EF-E92D-4240-8074-6CA80538DF17}"/>
              </a:ext>
            </a:extLst>
          </p:cNvPr>
          <p:cNvCxnSpPr>
            <a:cxnSpLocks/>
          </p:cNvCxnSpPr>
          <p:nvPr/>
        </p:nvCxnSpPr>
        <p:spPr>
          <a:xfrm>
            <a:off x="609600" y="3124200"/>
            <a:ext cx="6553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475AE-0FE4-410A-8FF6-766D44EF9F08}"/>
              </a:ext>
            </a:extLst>
          </p:cNvPr>
          <p:cNvCxnSpPr>
            <a:cxnSpLocks/>
          </p:cNvCxnSpPr>
          <p:nvPr/>
        </p:nvCxnSpPr>
        <p:spPr>
          <a:xfrm>
            <a:off x="609600" y="3505200"/>
            <a:ext cx="7467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E33A0-90FC-4FB3-909B-95117CAC17C7}"/>
              </a:ext>
            </a:extLst>
          </p:cNvPr>
          <p:cNvCxnSpPr>
            <a:cxnSpLocks/>
          </p:cNvCxnSpPr>
          <p:nvPr/>
        </p:nvCxnSpPr>
        <p:spPr>
          <a:xfrm>
            <a:off x="609600" y="3810000"/>
            <a:ext cx="1524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DC2FFC-56D3-485B-A96B-21513AF4DB24}"/>
              </a:ext>
            </a:extLst>
          </p:cNvPr>
          <p:cNvCxnSpPr>
            <a:cxnSpLocks/>
          </p:cNvCxnSpPr>
          <p:nvPr/>
        </p:nvCxnSpPr>
        <p:spPr>
          <a:xfrm>
            <a:off x="609600" y="4191000"/>
            <a:ext cx="7162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DB3890-FDB7-4E18-A261-32440185E6FA}"/>
              </a:ext>
            </a:extLst>
          </p:cNvPr>
          <p:cNvCxnSpPr>
            <a:cxnSpLocks/>
          </p:cNvCxnSpPr>
          <p:nvPr/>
        </p:nvCxnSpPr>
        <p:spPr>
          <a:xfrm>
            <a:off x="609600" y="4495800"/>
            <a:ext cx="2133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902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Good motivation slides comparing original and proposed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26684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Good motivation slides comparing original and proposed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001940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Types of </a:t>
            </a:r>
            <a:r>
              <a:rPr lang="en-US"/>
              <a:t>slides you want to avoid</a:t>
            </a:r>
            <a:endParaRPr lang="en-US" dirty="0"/>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526697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Century Schoolbook" panose="02040604050505020304"/>
                <a:ea typeface="MS PGothic" panose="020B0600070205080204" pitchFamily="34" charset="-128"/>
                <a:cs typeface="+mn-cs"/>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1776571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483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pic>
        <p:nvPicPr>
          <p:cNvPr id="1048" name="Picture 24" desc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40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rPr>
              <a:t>Technologies </a:t>
            </a:r>
            <a:endParaRPr kumimoji="0" lang="en-US" sz="13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2400" b="0" i="0" u="none" strike="noStrike" kern="1200" cap="none" spc="0" normalizeH="0" baseline="0" noProof="0">
                <a:ln>
                  <a:noFill/>
                </a:ln>
                <a:solidFill>
                  <a:srgbClr val="146194">
                    <a:lumMod val="50000"/>
                  </a:srgbClr>
                </a:solidFill>
                <a:effectLst/>
                <a:uLnTx/>
                <a:uFillTx/>
                <a:latin typeface="Century Gothic" panose="020B0502020202020204"/>
                <a:ea typeface="MS PGothic" panose="020B0600070205080204" pitchFamily="34" charset="-128"/>
                <a:cs typeface="+mn-cs"/>
              </a:rPr>
              <a:pPr marL="0" marR="0" lvl="0" indent="0" algn="r" defTabSz="342900" rtl="0" eaLnBrk="1" fontAlgn="auto" latinLnBrk="0" hangingPunct="1">
                <a:lnSpc>
                  <a:spcPct val="100000"/>
                </a:lnSpc>
                <a:spcBef>
                  <a:spcPts val="0"/>
                </a:spcBef>
                <a:spcAft>
                  <a:spcPts val="0"/>
                </a:spcAft>
                <a:buClrTx/>
                <a:buSzTx/>
                <a:buFontTx/>
                <a:buNone/>
                <a:tabLst/>
                <a:defRPr/>
              </a:pPr>
              <a:t>47</a:t>
            </a:fld>
            <a:endParaRPr kumimoji="0" lang="en-US" sz="2400" b="0" i="0" u="none" strike="noStrike" kern="1200" cap="none" spc="0" normalizeH="0" baseline="0" noProof="0" dirty="0">
              <a:ln>
                <a:noFill/>
              </a:ln>
              <a:solidFill>
                <a:srgbClr val="146194">
                  <a:lumMod val="50000"/>
                </a:srgbClr>
              </a:solidFill>
              <a:effectLst/>
              <a:uLnTx/>
              <a:uFillTx/>
              <a:latin typeface="Century Gothic" panose="020B0502020202020204"/>
              <a:ea typeface="MS PGothic" panose="020B0600070205080204" pitchFamily="34" charset="-128"/>
              <a:cs typeface="+mn-cs"/>
            </a:endParaRPr>
          </a:p>
        </p:txBody>
      </p:sp>
    </p:spTree>
    <p:extLst>
      <p:ext uri="{BB962C8B-B14F-4D97-AF65-F5344CB8AC3E}">
        <p14:creationId xmlns:p14="http://schemas.microsoft.com/office/powerpoint/2010/main" val="401232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a:extLst>
              <a:ext uri="{FF2B5EF4-FFF2-40B4-BE49-F238E27FC236}">
                <a16:creationId xmlns:a16="http://schemas.microsoft.com/office/drawing/2014/main" id="{4C20807B-F811-4836-992D-33E58BC2A5CA}"/>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dirty="0"/>
              <a:t>Build your talk on</a:t>
            </a:r>
          </a:p>
          <a:p>
            <a:pPr algn="r"/>
            <a:r>
              <a:rPr lang="en-US" altLang="en-US" sz="4400" dirty="0"/>
              <a:t>messages</a:t>
            </a:r>
          </a:p>
        </p:txBody>
      </p:sp>
      <p:sp>
        <p:nvSpPr>
          <p:cNvPr id="16" name="Rectangle 15">
            <a:extLst>
              <a:ext uri="{FF2B5EF4-FFF2-40B4-BE49-F238E27FC236}">
                <a16:creationId xmlns:a16="http://schemas.microsoft.com/office/drawing/2014/main" id="{EDCC5195-5AE5-4997-B086-0A55D0982F65}"/>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61444" name="TextBox 6">
            <a:extLst>
              <a:ext uri="{FF2B5EF4-FFF2-40B4-BE49-F238E27FC236}">
                <a16:creationId xmlns:a16="http://schemas.microsoft.com/office/drawing/2014/main" id="{426657FD-748C-4581-8FE7-26FD955E79DD}"/>
              </a:ext>
            </a:extLst>
          </p:cNvPr>
          <p:cNvSpPr txBox="1">
            <a:spLocks noChangeArrowheads="1"/>
          </p:cNvSpPr>
          <p:nvPr/>
        </p:nvSpPr>
        <p:spPr bwMode="auto">
          <a:xfrm>
            <a:off x="4648399" y="3591580"/>
            <a:ext cx="3244992" cy="523220"/>
          </a:xfrm>
          <a:prstGeom prst="rect">
            <a:avLst/>
          </a:prstGeom>
          <a:noFill/>
          <a:ln>
            <a:noFill/>
          </a:ln>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defRPr/>
            </a:pPr>
            <a:r>
              <a:rPr lang="en-US" altLang="en-US" sz="2800" strike="sngStrike" dirty="0">
                <a:solidFill>
                  <a:srgbClr val="FFFFFF"/>
                </a:solidFill>
              </a:rPr>
              <a:t>Urban Temperatures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nycphoto.smugmug.com/Photography/New-York-City-Photography/i-Pz2376T/0/L/New%20York%20City%20Rooftops%20-%20From%20Above%20-%20Midtown%20Skyscrapers-L.jpg">
            <a:extLst>
              <a:ext uri="{FF2B5EF4-FFF2-40B4-BE49-F238E27FC236}">
                <a16:creationId xmlns:a16="http://schemas.microsoft.com/office/drawing/2014/main" id="{DC8B4F8F-CBF6-45C1-BBE6-6D7A8054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0"/>
            <a:ext cx="10626726"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E6FFF762-FD33-4C9C-838B-F4031B4ACD91}"/>
              </a:ext>
            </a:extLst>
          </p:cNvPr>
          <p:cNvSpPr txBox="1">
            <a:spLocks/>
          </p:cNvSpPr>
          <p:nvPr/>
        </p:nvSpPr>
        <p:spPr>
          <a:xfrm>
            <a:off x="0" y="0"/>
            <a:ext cx="7086600" cy="954088"/>
          </a:xfrm>
          <a:prstGeom prst="rect">
            <a:avLst/>
          </a:prstGeom>
          <a:solidFill>
            <a:schemeClr val="tx1">
              <a:alpha val="74000"/>
            </a:schemeClr>
          </a:solidFill>
        </p:spPr>
        <p:txBody>
          <a:bodyPr>
            <a:spAutoFit/>
          </a:bodyPr>
          <a:lstStyle>
            <a:lvl1pPr algn="l" rtl="0" eaLnBrk="0" fontAlgn="base" hangingPunct="0">
              <a:spcBef>
                <a:spcPct val="0"/>
              </a:spcBef>
              <a:spcAft>
                <a:spcPct val="0"/>
              </a:spcAft>
              <a:defRPr sz="2800" b="1">
                <a:solidFill>
                  <a:schemeClr val="tx2"/>
                </a:solidFill>
                <a:latin typeface="+mj-lt"/>
                <a:ea typeface="MS PGothic" pitchFamily="34" charset="-128"/>
                <a:cs typeface="+mj-cs"/>
              </a:defRPr>
            </a:lvl1pPr>
            <a:lvl2pPr algn="l" rtl="0" eaLnBrk="0" fontAlgn="base" hangingPunct="0">
              <a:spcBef>
                <a:spcPct val="0"/>
              </a:spcBef>
              <a:spcAft>
                <a:spcPct val="0"/>
              </a:spcAft>
              <a:defRPr sz="2800" b="1">
                <a:solidFill>
                  <a:schemeClr val="tx2"/>
                </a:solidFill>
                <a:latin typeface="Calibri" pitchFamily="34" charset="0"/>
                <a:ea typeface="MS PGothic" pitchFamily="34" charset="-128"/>
              </a:defRPr>
            </a:lvl2pPr>
            <a:lvl3pPr algn="l" rtl="0" eaLnBrk="0" fontAlgn="base" hangingPunct="0">
              <a:spcBef>
                <a:spcPct val="0"/>
              </a:spcBef>
              <a:spcAft>
                <a:spcPct val="0"/>
              </a:spcAft>
              <a:defRPr sz="2800" b="1">
                <a:solidFill>
                  <a:schemeClr val="tx2"/>
                </a:solidFill>
                <a:latin typeface="Calibri" pitchFamily="34" charset="0"/>
                <a:ea typeface="MS PGothic" pitchFamily="34" charset="-128"/>
              </a:defRPr>
            </a:lvl3pPr>
            <a:lvl4pPr algn="l" rtl="0" eaLnBrk="0" fontAlgn="base" hangingPunct="0">
              <a:spcBef>
                <a:spcPct val="0"/>
              </a:spcBef>
              <a:spcAft>
                <a:spcPct val="0"/>
              </a:spcAft>
              <a:defRPr sz="2800" b="1">
                <a:solidFill>
                  <a:schemeClr val="tx2"/>
                </a:solidFill>
                <a:latin typeface="Calibri" pitchFamily="34" charset="0"/>
                <a:ea typeface="MS PGothic" pitchFamily="34" charset="-128"/>
              </a:defRPr>
            </a:lvl4pPr>
            <a:lvl5pPr algn="l" rtl="0" eaLnBrk="0" fontAlgn="base" hangingPunct="0">
              <a:spcBef>
                <a:spcPct val="0"/>
              </a:spcBef>
              <a:spcAft>
                <a:spcPct val="0"/>
              </a:spcAft>
              <a:defRPr sz="2800" b="1">
                <a:solidFill>
                  <a:schemeClr val="tx2"/>
                </a:solidFill>
                <a:latin typeface="Calibri" pitchFamily="34" charset="0"/>
                <a:ea typeface="MS PGothic" pitchFamily="34" charset="-128"/>
              </a:defRPr>
            </a:lvl5pPr>
            <a:lvl6pPr marL="457200" algn="l" rtl="0" fontAlgn="base">
              <a:spcBef>
                <a:spcPct val="0"/>
              </a:spcBef>
              <a:spcAft>
                <a:spcPct val="0"/>
              </a:spcAft>
              <a:defRPr sz="2800" b="1">
                <a:solidFill>
                  <a:schemeClr val="tx2"/>
                </a:solidFill>
                <a:latin typeface="Arial" charset="0"/>
              </a:defRPr>
            </a:lvl6pPr>
            <a:lvl7pPr marL="914400" algn="l" rtl="0" fontAlgn="base">
              <a:spcBef>
                <a:spcPct val="0"/>
              </a:spcBef>
              <a:spcAft>
                <a:spcPct val="0"/>
              </a:spcAft>
              <a:defRPr sz="2800" b="1">
                <a:solidFill>
                  <a:schemeClr val="tx2"/>
                </a:solidFill>
                <a:latin typeface="Arial" charset="0"/>
              </a:defRPr>
            </a:lvl7pPr>
            <a:lvl8pPr marL="1371600" algn="l" rtl="0" fontAlgn="base">
              <a:spcBef>
                <a:spcPct val="0"/>
              </a:spcBef>
              <a:spcAft>
                <a:spcPct val="0"/>
              </a:spcAft>
              <a:defRPr sz="2800" b="1">
                <a:solidFill>
                  <a:schemeClr val="tx2"/>
                </a:solidFill>
                <a:latin typeface="Arial" charset="0"/>
              </a:defRPr>
            </a:lvl8pPr>
            <a:lvl9pPr marL="1828800" algn="l" rtl="0" fontAlgn="base">
              <a:spcBef>
                <a:spcPct val="0"/>
              </a:spcBef>
              <a:spcAft>
                <a:spcPct val="0"/>
              </a:spcAft>
              <a:defRPr sz="2800" b="1">
                <a:solidFill>
                  <a:schemeClr val="tx2"/>
                </a:solidFill>
                <a:latin typeface="Arial" charset="0"/>
              </a:defRPr>
            </a:lvl9pPr>
          </a:lstStyle>
          <a:p>
            <a:pPr>
              <a:defRPr/>
            </a:pPr>
            <a:r>
              <a:rPr lang="en-US" kern="0" dirty="0">
                <a:solidFill>
                  <a:srgbClr val="FFFFFF"/>
                </a:solidFill>
              </a:rPr>
              <a:t>Temperatures in urban centers are often much warmer than in surrounding rural areas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12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a:solidFill>
                  <a:srgbClr val="000000"/>
                </a:solidFill>
                <a:latin typeface="Calibri" panose="020F0502020204030204" pitchFamily="34" charset="0"/>
              </a:rPr>
              <a:t>The first step is to write a sentence headline that states</a:t>
            </a:r>
            <a:br>
              <a:rPr lang="en-US" altLang="en-US" sz="2800" b="1">
                <a:solidFill>
                  <a:srgbClr val="000000"/>
                </a:solidFill>
                <a:latin typeface="Calibri" panose="020F0502020204030204" pitchFamily="34" charset="0"/>
              </a:rPr>
            </a:br>
            <a:r>
              <a:rPr lang="en-US" altLang="en-US" sz="2800" b="1">
                <a:solidFill>
                  <a:srgbClr val="000000"/>
                </a:solidFill>
                <a:latin typeface="Calibri" panose="020F0502020204030204" pitchFamily="34" charset="0"/>
              </a:rPr>
              <a:t>the main message of the slide</a:t>
            </a:r>
          </a:p>
        </p:txBody>
      </p:sp>
      <p:cxnSp>
        <p:nvCxnSpPr>
          <p:cNvPr id="6" name="Straight Arrow Connector 5"/>
          <p:cNvCxnSpPr>
            <a:cxnSpLocks/>
          </p:cNvCxnSpPr>
          <p:nvPr/>
        </p:nvCxnSpPr>
        <p:spPr>
          <a:xfrm flipH="1">
            <a:off x="4495800" y="1981200"/>
            <a:ext cx="1981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085" name="TextBox 7"/>
          <p:cNvSpPr txBox="1">
            <a:spLocks noChangeArrowheads="1"/>
          </p:cNvSpPr>
          <p:nvPr/>
        </p:nvSpPr>
        <p:spPr bwMode="auto">
          <a:xfrm>
            <a:off x="6591300" y="1600200"/>
            <a:ext cx="1333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rPr>
              <a:t>sentence</a:t>
            </a:r>
          </a:p>
          <a:p>
            <a:pPr fontAlgn="base">
              <a:spcBef>
                <a:spcPct val="0"/>
              </a:spcBef>
              <a:spcAft>
                <a:spcPct val="0"/>
              </a:spcAft>
            </a:pPr>
            <a:r>
              <a:rPr lang="en-US" altLang="en-US">
                <a:solidFill>
                  <a:srgbClr val="FF0000"/>
                </a:solidFill>
              </a:rPr>
              <a:t>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second step is to find or create visual evidence </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that supports the sentence 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ECE09CA-7815-4B5A-A0B1-B2E312126E3A}"/>
              </a:ext>
            </a:extLst>
          </p:cNvPr>
          <p:cNvCxnSpPr/>
          <p:nvPr/>
        </p:nvCxnSpPr>
        <p:spPr>
          <a:xfrm flipH="1" flipV="1">
            <a:off x="6027737" y="3171825"/>
            <a:ext cx="525463"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5944800D-E059-4A70-8303-70289DC27FA9}"/>
              </a:ext>
            </a:extLst>
          </p:cNvPr>
          <p:cNvSpPr txBox="1">
            <a:spLocks noChangeArrowheads="1"/>
          </p:cNvSpPr>
          <p:nvPr/>
        </p:nvSpPr>
        <p:spPr bwMode="auto">
          <a:xfrm>
            <a:off x="6553200" y="3657600"/>
            <a:ext cx="1328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FF0000"/>
                </a:solidFill>
              </a:rPr>
              <a:t>visual</a:t>
            </a:r>
            <a:br>
              <a:rPr lang="en-US" altLang="en-US" dirty="0">
                <a:solidFill>
                  <a:srgbClr val="000000"/>
                </a:solidFill>
              </a:rPr>
            </a:br>
            <a:r>
              <a:rPr lang="en-US" altLang="en-US" dirty="0">
                <a:solidFill>
                  <a:srgbClr val="FF0000"/>
                </a:solidFill>
              </a:rPr>
              <a:t>evidence</a:t>
            </a:r>
          </a:p>
        </p:txBody>
      </p:sp>
      <p:cxnSp>
        <p:nvCxnSpPr>
          <p:cNvPr id="10" name="Straight Arrow Connector 9">
            <a:extLst>
              <a:ext uri="{FF2B5EF4-FFF2-40B4-BE49-F238E27FC236}">
                <a16:creationId xmlns:a16="http://schemas.microsoft.com/office/drawing/2014/main" id="{0A97CEF8-042C-411F-9F55-28425691AD49}"/>
              </a:ext>
            </a:extLst>
          </p:cNvPr>
          <p:cNvCxnSpPr/>
          <p:nvPr/>
        </p:nvCxnSpPr>
        <p:spPr>
          <a:xfrm flipH="1">
            <a:off x="6019800" y="4467225"/>
            <a:ext cx="523875"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2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6" descr="http://image.classictrucks.com/f/35771946/1103clt_14_o+1952_ford_f1+drivers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600200"/>
            <a:ext cx="1066800" cy="81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1907" name="Line 72"/>
          <p:cNvSpPr>
            <a:spLocks noChangeShapeType="1"/>
          </p:cNvSpPr>
          <p:nvPr/>
        </p:nvSpPr>
        <p:spPr bwMode="auto">
          <a:xfrm>
            <a:off x="1104900" y="2152650"/>
            <a:ext cx="9525" cy="39433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Calibri" panose="020F0502020204030204" pitchFamily="34" charset="0"/>
            </a:endParaRPr>
          </a:p>
        </p:txBody>
      </p:sp>
      <p:sp>
        <p:nvSpPr>
          <p:cNvPr id="251908" name="Title 1"/>
          <p:cNvSpPr>
            <a:spLocks noGrp="1"/>
          </p:cNvSpPr>
          <p:nvPr>
            <p:ph type="title" idx="4294967295"/>
          </p:nvPr>
        </p:nvSpPr>
        <p:spPr>
          <a:xfrm>
            <a:off x="65087" y="76200"/>
            <a:ext cx="8926513" cy="954088"/>
          </a:xfrm>
          <a:prstGeom prst="rect">
            <a:avLst/>
          </a:prstGeom>
        </p:spPr>
        <p:txBody>
          <a:bodyPr/>
          <a:lstStyle/>
          <a:p>
            <a:pPr algn="l" eaLnBrk="1" hangingPunct="1"/>
            <a:r>
              <a:rPr lang="en-US" sz="2800" b="1" dirty="0">
                <a:solidFill>
                  <a:srgbClr val="000000"/>
                </a:solidFill>
                <a:latin typeface="Calibri" panose="020F0502020204030204" pitchFamily="34" charset="0"/>
              </a:rPr>
              <a:t>Since its construction in 1952, traffic across the bridge</a:t>
            </a:r>
            <a:br>
              <a:rPr lang="en-US" sz="2800" b="1" dirty="0">
                <a:solidFill>
                  <a:srgbClr val="000000"/>
                </a:solidFill>
                <a:latin typeface="Calibri" panose="020F0502020204030204" pitchFamily="34" charset="0"/>
              </a:rPr>
            </a:br>
            <a:r>
              <a:rPr lang="en-US" sz="2800" b="1" dirty="0">
                <a:solidFill>
                  <a:srgbClr val="000000"/>
                </a:solidFill>
                <a:latin typeface="Calibri" panose="020F0502020204030204" pitchFamily="34" charset="0"/>
              </a:rPr>
              <a:t>has grown exponentially</a:t>
            </a:r>
          </a:p>
        </p:txBody>
      </p:sp>
      <p:sp>
        <p:nvSpPr>
          <p:cNvPr id="251910" name="Text Box 59"/>
          <p:cNvSpPr txBox="1">
            <a:spLocks noChangeArrowheads="1"/>
          </p:cNvSpPr>
          <p:nvPr/>
        </p:nvSpPr>
        <p:spPr bwMode="auto">
          <a:xfrm>
            <a:off x="-4763" y="1609725"/>
            <a:ext cx="2214563"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a:solidFill>
                  <a:srgbClr val="000000"/>
                </a:solidFill>
              </a:rPr>
              <a:t>1952</a:t>
            </a:r>
          </a:p>
          <a:p>
            <a:pPr algn="ctr" eaLnBrk="1" fontAlgn="base" hangingPunct="1">
              <a:spcBef>
                <a:spcPct val="0"/>
              </a:spcBef>
              <a:spcAft>
                <a:spcPct val="0"/>
              </a:spcAft>
            </a:pPr>
            <a:r>
              <a:rPr lang="en-US">
                <a:solidFill>
                  <a:srgbClr val="000000"/>
                </a:solidFill>
              </a:rPr>
              <a:t>1.1 million vehicles</a:t>
            </a:r>
          </a:p>
        </p:txBody>
      </p:sp>
      <p:pic>
        <p:nvPicPr>
          <p:cNvPr id="251911" name="Picture 6" descr="http://image.classictrucks.com/f/35771946/1103clt_14_o+1952_ford_f1+drivers_si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600200"/>
            <a:ext cx="8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8"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61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otalTime>4770</TotalTime>
  <Words>3722</Words>
  <Application>Microsoft Macintosh PowerPoint</Application>
  <PresentationFormat>On-screen Show (4:3)</PresentationFormat>
  <Paragraphs>514</Paragraphs>
  <Slides>47</Slides>
  <Notes>26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47</vt:i4>
      </vt:variant>
    </vt:vector>
  </HeadingPairs>
  <TitlesOfParts>
    <vt:vector size="65" baseType="lpstr">
      <vt:lpstr>Hiragino Kaku Gothic ProN W6</vt:lpstr>
      <vt:lpstr>Arial</vt:lpstr>
      <vt:lpstr>Calibri</vt:lpstr>
      <vt:lpstr>Century Gothic</vt:lpstr>
      <vt:lpstr>Century Schoolbook</vt:lpstr>
      <vt:lpstr>Franklin Gothic Book</vt:lpstr>
      <vt:lpstr>Monotype Sorts</vt:lpstr>
      <vt:lpstr>Segoe UI Symbol</vt:lpstr>
      <vt:lpstr>Times New Roman</vt:lpstr>
      <vt:lpstr>Trebuchet MS</vt:lpstr>
      <vt:lpstr>Wingdings</vt:lpstr>
      <vt:lpstr>Wingdings 2</vt:lpstr>
      <vt:lpstr>Wingdings 3</vt:lpstr>
      <vt:lpstr>Office Theme</vt:lpstr>
      <vt:lpstr>pitt_template</vt:lpstr>
      <vt:lpstr>View</vt:lpstr>
      <vt:lpstr>Crop</vt:lpstr>
      <vt:lpstr>Slice</vt:lpstr>
      <vt:lpstr>Rethinking Technical Presentations: The Assertion-Evidence Approach</vt:lpstr>
      <vt:lpstr>PowerPoint Presentation</vt:lpstr>
      <vt:lpstr>PowerPoint Presentation</vt:lpstr>
      <vt:lpstr>PowerPoint Presentation</vt:lpstr>
      <vt:lpstr>PowerPoint Presentation</vt:lpstr>
      <vt:lpstr>PowerPoint Presentation</vt:lpstr>
      <vt:lpstr>The first step is to write a sentence headline that states the main message of the slide</vt:lpstr>
      <vt:lpstr>The second step is to find or create visual evidence  that supports the sentence headline</vt:lpstr>
      <vt:lpstr>Since its construction in 1952, traffic across the bridge has grown exponentially</vt:lpstr>
      <vt:lpstr>Since its construction in 1952, traffic across the bridge has grown exponentially</vt:lpstr>
      <vt:lpstr>Since its construction in 1952, traffic across the bridge has grown exponentially</vt:lpstr>
      <vt:lpstr>A New Template for Assertion-Evidence Format</vt:lpstr>
      <vt:lpstr>The default PowerPoint layout is not designed for assertion-evidence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data acquisition system changes the form of the data</vt:lpstr>
      <vt:lpstr>PowerPoint Presentation</vt:lpstr>
      <vt:lpstr>Fragments quickly outpace the blast wave and  become the primary hazard to personnel</vt:lpstr>
      <vt:lpstr>Tsunamis cause devastating destruction,  especially to sparsely vegetated areas</vt:lpstr>
      <vt:lpstr>PowerPoint Presentation</vt:lpstr>
      <vt:lpstr>PowerPoint Presentation</vt:lpstr>
      <vt:lpstr>PowerPoint Presentation</vt:lpstr>
      <vt:lpstr>No need to be religious in using assertion-evidence; Rather, I want to open your minds to new possibilities</vt:lpstr>
      <vt:lpstr>Assertion-evidence templates and more resources can be found at: https://www.assertion-evidence.com/</vt:lpstr>
      <vt:lpstr>Set of slides from another anonymous student A</vt:lpstr>
      <vt:lpstr>Student shows a set of tools without giving any context</vt:lpstr>
      <vt:lpstr>Much better, but then why was the previous slide needed? Title could convey more message than “Workflow”.</vt:lpstr>
      <vt:lpstr>Good slide with a strong message but could be improved, using assertion-evidence format</vt:lpstr>
      <vt:lpstr>Rather than bullet points, a table showing side-by-side comparisons for each of the categories is more impactful</vt:lpstr>
      <vt:lpstr>Set of slides from another anonymous student B</vt:lpstr>
      <vt:lpstr>Good slide motivating talk but could be improved, using assertion-evidence format</vt:lpstr>
      <vt:lpstr>Change title from topic to message</vt:lpstr>
      <vt:lpstr>Change bullet points to concept diagram</vt:lpstr>
      <vt:lpstr>Good slide explaining background but could be improved, again using assertion-evidence format</vt:lpstr>
      <vt:lpstr>Change title from topic to message</vt:lpstr>
      <vt:lpstr>Change bullet points to (animated) diagram </vt:lpstr>
      <vt:lpstr>Good motivation slides comparing original and proposed</vt:lpstr>
      <vt:lpstr>Good motivation slides comparing original and proposed</vt:lpstr>
      <vt:lpstr>Types of slides you want to avoid</vt:lpstr>
      <vt:lpstr>API With Purchase Document</vt:lpstr>
      <vt:lpstr>Projects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Wonsun Ahn</cp:lastModifiedBy>
  <cp:revision>178</cp:revision>
  <cp:lastPrinted>2015-08-19T14:18:48Z</cp:lastPrinted>
  <dcterms:created xsi:type="dcterms:W3CDTF">2014-02-19T23:34:34Z</dcterms:created>
  <dcterms:modified xsi:type="dcterms:W3CDTF">2021-09-10T13:55:54Z</dcterms:modified>
</cp:coreProperties>
</file>